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like" panose="020B0604020202020204" charset="0"/>
      <p:regular r:id="rId19"/>
    </p:embeddedFont>
    <p:embeddedFont>
      <p:font typeface="Alike Bold" panose="020B0604020202020204" charset="0"/>
      <p:regular r:id="rId20"/>
    </p:embeddedFont>
    <p:embeddedFont>
      <p:font typeface="Asset" panose="020B0604020202020204" charset="0"/>
      <p:regular r:id="rId21"/>
    </p:embeddedFont>
    <p:embeddedFont>
      <p:font typeface="Calibri" panose="020F0502020204030204" pitchFamily="34" charset="0"/>
      <p:regular r:id="rId22"/>
      <p:bold r:id="rId23"/>
      <p:italic r:id="rId24"/>
      <p:boldItalic r:id="rId25"/>
    </p:embeddedFont>
    <p:embeddedFont>
      <p:font typeface="Dream Avenue" panose="020B0604020202020204" charset="0"/>
      <p:regular r:id="rId26"/>
    </p:embeddedFont>
    <p:embeddedFont>
      <p:font typeface="Open Sans Light Bold" panose="020B0604020202020204" charset="0"/>
      <p:regular r:id="rId27"/>
    </p:embeddedFont>
    <p:embeddedFont>
      <p:font typeface="Playfair Display" panose="00000500000000000000" pitchFamily="2" charset="0"/>
      <p:regular r:id="rId28"/>
      <p:bold r:id="rId29"/>
      <p:italic r:id="rId30"/>
      <p:boldItalic r:id="rId31"/>
    </p:embeddedFont>
    <p:embeddedFont>
      <p:font typeface="Playfair Display Bold" panose="00000800000000000000" pitchFamily="2" charset="0"/>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41.svg"/><Relationship Id="rId12"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9.png"/><Relationship Id="rId5" Type="http://schemas.openxmlformats.org/officeDocument/2006/relationships/image" Target="../media/image46.svg"/><Relationship Id="rId10" Type="http://schemas.openxmlformats.org/officeDocument/2006/relationships/image" Target="../media/image48.png"/><Relationship Id="rId4" Type="http://schemas.openxmlformats.org/officeDocument/2006/relationships/image" Target="../media/image45.pn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2.png"/><Relationship Id="rId5" Type="http://schemas.openxmlformats.org/officeDocument/2006/relationships/image" Target="../media/image5.svg"/><Relationship Id="rId10" Type="http://schemas.openxmlformats.org/officeDocument/2006/relationships/image" Target="../media/image58.svg"/><Relationship Id="rId4" Type="http://schemas.openxmlformats.org/officeDocument/2006/relationships/image" Target="../media/image4.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9.png"/><Relationship Id="rId7" Type="http://schemas.openxmlformats.org/officeDocument/2006/relationships/image" Target="../media/image26.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12.png"/><Relationship Id="rId5" Type="http://schemas.openxmlformats.org/officeDocument/2006/relationships/image" Target="../media/image59.png"/><Relationship Id="rId10" Type="http://schemas.openxmlformats.org/officeDocument/2006/relationships/image" Target="../media/image34.png"/><Relationship Id="rId4" Type="http://schemas.openxmlformats.org/officeDocument/2006/relationships/image" Target="../media/image21.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svg"/><Relationship Id="rId11" Type="http://schemas.openxmlformats.org/officeDocument/2006/relationships/image" Target="../media/image62.svg"/><Relationship Id="rId5" Type="http://schemas.openxmlformats.org/officeDocument/2006/relationships/image" Target="../media/image40.png"/><Relationship Id="rId10" Type="http://schemas.openxmlformats.org/officeDocument/2006/relationships/image" Target="../media/image61.png"/><Relationship Id="rId4" Type="http://schemas.openxmlformats.org/officeDocument/2006/relationships/image" Target="../media/image39.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41.svg"/><Relationship Id="rId10" Type="http://schemas.openxmlformats.org/officeDocument/2006/relationships/image" Target="../media/image12.png"/><Relationship Id="rId4" Type="http://schemas.openxmlformats.org/officeDocument/2006/relationships/image" Target="../media/image40.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16.png"/><Relationship Id="rId4" Type="http://schemas.openxmlformats.org/officeDocument/2006/relationships/image" Target="../media/image15.jpe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12.png"/><Relationship Id="rId4" Type="http://schemas.openxmlformats.org/officeDocument/2006/relationships/image" Target="../media/image20.png"/><Relationship Id="rId9" Type="http://schemas.openxmlformats.org/officeDocument/2006/relationships/image" Target="../media/image25.sv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image" Target="../media/image29.png"/><Relationship Id="rId12" Type="http://schemas.openxmlformats.org/officeDocument/2006/relationships/image" Target="../media/image3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12.png"/><Relationship Id="rId5" Type="http://schemas.openxmlformats.org/officeDocument/2006/relationships/image" Target="../media/image27.sv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33.png"/><Relationship Id="rId7" Type="http://schemas.openxmlformats.org/officeDocument/2006/relationships/image" Target="../media/image17.png"/><Relationship Id="rId12"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27.svg"/><Relationship Id="rId5" Type="http://schemas.openxmlformats.org/officeDocument/2006/relationships/image" Target="../media/image34.png"/><Relationship Id="rId10" Type="http://schemas.openxmlformats.org/officeDocument/2006/relationships/image" Target="../media/image26.png"/><Relationship Id="rId4" Type="http://schemas.openxmlformats.org/officeDocument/2006/relationships/image" Target="../media/image28.png"/><Relationship Id="rId9" Type="http://schemas.openxmlformats.org/officeDocument/2006/relationships/image" Target="../media/image36.jpeg"/></Relationships>
</file>

<file path=ppt/slides/_rels/slide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7.svg"/><Relationship Id="rId5" Type="http://schemas.openxmlformats.org/officeDocument/2006/relationships/image" Target="../media/image14.png"/><Relationship Id="rId10" Type="http://schemas.openxmlformats.org/officeDocument/2006/relationships/image" Target="../media/image6.png"/><Relationship Id="rId4" Type="http://schemas.openxmlformats.org/officeDocument/2006/relationships/image" Target="../media/image38.svg"/><Relationship Id="rId9"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14.png"/><Relationship Id="rId7" Type="http://schemas.openxmlformats.org/officeDocument/2006/relationships/image" Target="../media/image43.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2.png"/><Relationship Id="rId3" Type="http://schemas.openxmlformats.org/officeDocument/2006/relationships/image" Target="../media/image33.png"/><Relationship Id="rId7" Type="http://schemas.openxmlformats.org/officeDocument/2006/relationships/image" Target="../media/image41.svg"/><Relationship Id="rId12"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9.png"/><Relationship Id="rId5" Type="http://schemas.openxmlformats.org/officeDocument/2006/relationships/image" Target="../media/image46.svg"/><Relationship Id="rId10" Type="http://schemas.openxmlformats.org/officeDocument/2006/relationships/image" Target="../media/image48.png"/><Relationship Id="rId4" Type="http://schemas.openxmlformats.org/officeDocument/2006/relationships/image" Target="../media/image45.png"/><Relationship Id="rId9"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4.png"/><Relationship Id="rId7" Type="http://schemas.openxmlformats.org/officeDocument/2006/relationships/image" Target="../media/image51.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666" b="766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2362163" y="2484674"/>
            <a:ext cx="13563674" cy="6985292"/>
          </a:xfrm>
          <a:prstGeom prst="rect">
            <a:avLst/>
          </a:prstGeom>
        </p:spPr>
      </p:pic>
      <p:grpSp>
        <p:nvGrpSpPr>
          <p:cNvPr id="4" name="Group 4"/>
          <p:cNvGrpSpPr>
            <a:grpSpLocks noChangeAspect="1"/>
          </p:cNvGrpSpPr>
          <p:nvPr/>
        </p:nvGrpSpPr>
        <p:grpSpPr>
          <a:xfrm>
            <a:off x="13879136" y="355361"/>
            <a:ext cx="3178160" cy="3692100"/>
            <a:chOff x="0" y="0"/>
            <a:chExt cx="5466080" cy="6350000"/>
          </a:xfrm>
        </p:grpSpPr>
        <p:sp>
          <p:nvSpPr>
            <p:cNvPr id="5" name="Freeform 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6" name="Freeform 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22045" r="-22045"/>
              </a:stretch>
            </a:blipFill>
          </p:spPr>
        </p:sp>
        <p:sp>
          <p:nvSpPr>
            <p:cNvPr id="7" name="Freeform 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8" name="Freeform 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12989311" y="456241"/>
            <a:ext cx="1779651" cy="4114800"/>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71500">
            <a:off x="12989311" y="4197595"/>
            <a:ext cx="1244819" cy="373446"/>
          </a:xfrm>
          <a:prstGeom prst="rect">
            <a:avLst/>
          </a:prstGeom>
        </p:spPr>
      </p:pic>
      <p:pic>
        <p:nvPicPr>
          <p:cNvPr id="11" name="Picture 11"/>
          <p:cNvPicPr>
            <a:picLocks noChangeAspect="1"/>
          </p:cNvPicPr>
          <p:nvPr/>
        </p:nvPicPr>
        <p:blipFill>
          <a:blip r:embed="rId9"/>
          <a:srcRect/>
          <a:stretch>
            <a:fillRect/>
          </a:stretch>
        </p:blipFill>
        <p:spPr>
          <a:xfrm>
            <a:off x="-841554" y="7083169"/>
            <a:ext cx="4828125" cy="6636598"/>
          </a:xfrm>
          <a:prstGeom prst="rect">
            <a:avLst/>
          </a:prstGeom>
        </p:spPr>
      </p:pic>
      <p:pic>
        <p:nvPicPr>
          <p:cNvPr id="12" name="Picture 12"/>
          <p:cNvPicPr>
            <a:picLocks noChangeAspect="1"/>
          </p:cNvPicPr>
          <p:nvPr/>
        </p:nvPicPr>
        <p:blipFill>
          <a:blip r:embed="rId10"/>
          <a:srcRect/>
          <a:stretch>
            <a:fillRect/>
          </a:stretch>
        </p:blipFill>
        <p:spPr>
          <a:xfrm>
            <a:off x="16250858" y="269090"/>
            <a:ext cx="441385" cy="1643780"/>
          </a:xfrm>
          <a:prstGeom prst="rect">
            <a:avLst/>
          </a:prstGeom>
        </p:spPr>
      </p:pic>
      <p:pic>
        <p:nvPicPr>
          <p:cNvPr id="13" name="Picture 13"/>
          <p:cNvPicPr>
            <a:picLocks noChangeAspect="1"/>
          </p:cNvPicPr>
          <p:nvPr/>
        </p:nvPicPr>
        <p:blipFill>
          <a:blip r:embed="rId11"/>
          <a:srcRect/>
          <a:stretch>
            <a:fillRect/>
          </a:stretch>
        </p:blipFill>
        <p:spPr>
          <a:xfrm>
            <a:off x="500366" y="6428484"/>
            <a:ext cx="2627637" cy="3446081"/>
          </a:xfrm>
          <a:prstGeom prst="rect">
            <a:avLst/>
          </a:prstGeom>
        </p:spPr>
      </p:pic>
      <p:pic>
        <p:nvPicPr>
          <p:cNvPr id="14" name="Picture 14"/>
          <p:cNvPicPr>
            <a:picLocks noChangeAspect="1"/>
          </p:cNvPicPr>
          <p:nvPr/>
        </p:nvPicPr>
        <p:blipFill>
          <a:blip r:embed="rId12"/>
          <a:srcRect/>
          <a:stretch>
            <a:fillRect/>
          </a:stretch>
        </p:blipFill>
        <p:spPr>
          <a:xfrm>
            <a:off x="-4687398" y="1345664"/>
            <a:ext cx="16230600" cy="3469291"/>
          </a:xfrm>
          <a:prstGeom prst="rect">
            <a:avLst/>
          </a:prstGeom>
        </p:spPr>
      </p:pic>
      <p:pic>
        <p:nvPicPr>
          <p:cNvPr id="15" name="Picture 15"/>
          <p:cNvPicPr>
            <a:picLocks noChangeAspect="1"/>
          </p:cNvPicPr>
          <p:nvPr/>
        </p:nvPicPr>
        <p:blipFill>
          <a:blip r:embed="rId13"/>
          <a:srcRect/>
          <a:stretch>
            <a:fillRect/>
          </a:stretch>
        </p:blipFill>
        <p:spPr>
          <a:xfrm>
            <a:off x="121608" y="184332"/>
            <a:ext cx="1814185" cy="1688736"/>
          </a:xfrm>
          <a:prstGeom prst="rect">
            <a:avLst/>
          </a:prstGeom>
        </p:spPr>
      </p:pic>
      <p:sp>
        <p:nvSpPr>
          <p:cNvPr id="16" name="TextBox 16"/>
          <p:cNvSpPr txBox="1"/>
          <p:nvPr/>
        </p:nvSpPr>
        <p:spPr>
          <a:xfrm>
            <a:off x="2726103" y="4843529"/>
            <a:ext cx="12835794" cy="1394355"/>
          </a:xfrm>
          <a:prstGeom prst="rect">
            <a:avLst/>
          </a:prstGeom>
        </p:spPr>
        <p:txBody>
          <a:bodyPr lIns="0" tIns="0" rIns="0" bIns="0" rtlCol="0" anchor="t">
            <a:spAutoFit/>
          </a:bodyPr>
          <a:lstStyle/>
          <a:p>
            <a:pPr algn="ctr">
              <a:lnSpc>
                <a:spcPts val="11340"/>
              </a:lnSpc>
            </a:pPr>
            <a:r>
              <a:rPr lang="en-US" sz="8100">
                <a:solidFill>
                  <a:srgbClr val="3C3333"/>
                </a:solidFill>
                <a:latin typeface="Dream Avenue"/>
              </a:rPr>
              <a:t>PPH Pasal 21/26</a:t>
            </a:r>
          </a:p>
        </p:txBody>
      </p:sp>
      <p:sp>
        <p:nvSpPr>
          <p:cNvPr id="17" name="TextBox 17"/>
          <p:cNvSpPr txBox="1"/>
          <p:nvPr/>
        </p:nvSpPr>
        <p:spPr>
          <a:xfrm>
            <a:off x="3935797" y="3990312"/>
            <a:ext cx="10833165" cy="3778653"/>
          </a:xfrm>
          <a:prstGeom prst="rect">
            <a:avLst/>
          </a:prstGeom>
        </p:spPr>
        <p:txBody>
          <a:bodyPr lIns="0" tIns="0" rIns="0" bIns="0" rtlCol="0" anchor="t">
            <a:spAutoFit/>
          </a:bodyPr>
          <a:lstStyle/>
          <a:p>
            <a:pPr algn="ctr">
              <a:lnSpc>
                <a:spcPts val="4340"/>
              </a:lnSpc>
            </a:pPr>
            <a:endParaRPr/>
          </a:p>
          <a:p>
            <a:pPr algn="ctr">
              <a:lnSpc>
                <a:spcPts val="4340"/>
              </a:lnSpc>
            </a:pPr>
            <a:endParaRPr/>
          </a:p>
          <a:p>
            <a:pPr algn="ctr">
              <a:lnSpc>
                <a:spcPts val="4340"/>
              </a:lnSpc>
            </a:pPr>
            <a:endParaRPr/>
          </a:p>
          <a:p>
            <a:pPr algn="ctr">
              <a:lnSpc>
                <a:spcPts val="4340"/>
              </a:lnSpc>
            </a:pPr>
            <a:endParaRPr/>
          </a:p>
          <a:p>
            <a:pPr algn="ctr">
              <a:lnSpc>
                <a:spcPts val="4340"/>
              </a:lnSpc>
            </a:pPr>
            <a:endParaRPr/>
          </a:p>
          <a:p>
            <a:pPr algn="ctr">
              <a:lnSpc>
                <a:spcPts val="4340"/>
              </a:lnSpc>
            </a:pPr>
            <a:endParaRPr/>
          </a:p>
          <a:p>
            <a:pPr algn="ctr">
              <a:lnSpc>
                <a:spcPts val="4340"/>
              </a:lnSpc>
            </a:pPr>
            <a:r>
              <a:rPr lang="en-US" sz="3100">
                <a:solidFill>
                  <a:srgbClr val="3C3333"/>
                </a:solidFill>
                <a:latin typeface="Alike"/>
              </a:rPr>
              <a:t>Dosen Pengampu - Pak Dedi Kurniawan S.Tr.Akun.M.Acc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666" b="7666"/>
          <a:stretch>
            <a:fillRect/>
          </a:stretch>
        </p:blipFill>
        <p:spPr>
          <a:xfrm>
            <a:off x="0" y="0"/>
            <a:ext cx="18288000" cy="10287000"/>
          </a:xfrm>
          <a:prstGeom prst="rect">
            <a:avLst/>
          </a:prstGeom>
        </p:spPr>
      </p:pic>
      <p:pic>
        <p:nvPicPr>
          <p:cNvPr id="3" name="Picture 3"/>
          <p:cNvPicPr>
            <a:picLocks noChangeAspect="1"/>
          </p:cNvPicPr>
          <p:nvPr/>
        </p:nvPicPr>
        <p:blipFill>
          <a:blip r:embed="rId3"/>
          <a:srcRect t="3323" b="3323"/>
          <a:stretch>
            <a:fillRect/>
          </a:stretch>
        </p:blipFill>
        <p:spPr>
          <a:xfrm rot="-176624">
            <a:off x="1655795" y="1832501"/>
            <a:ext cx="10201258" cy="68686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401456">
            <a:off x="13989809" y="2325789"/>
            <a:ext cx="4138900" cy="6060622"/>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13196" flipH="1" flipV="1">
            <a:off x="9917585" y="7884101"/>
            <a:ext cx="8510443" cy="2148887"/>
          </a:xfrm>
          <a:prstGeom prst="rect">
            <a:avLst/>
          </a:prstGeom>
        </p:spPr>
      </p:pic>
      <p:sp>
        <p:nvSpPr>
          <p:cNvPr id="6" name="TextBox 6"/>
          <p:cNvSpPr txBox="1"/>
          <p:nvPr/>
        </p:nvSpPr>
        <p:spPr>
          <a:xfrm rot="502589">
            <a:off x="10218090" y="8419142"/>
            <a:ext cx="6878492" cy="679383"/>
          </a:xfrm>
          <a:prstGeom prst="rect">
            <a:avLst/>
          </a:prstGeom>
        </p:spPr>
        <p:txBody>
          <a:bodyPr lIns="0" tIns="0" rIns="0" bIns="0" rtlCol="0" anchor="t">
            <a:spAutoFit/>
          </a:bodyPr>
          <a:lstStyle/>
          <a:p>
            <a:pPr algn="ctr">
              <a:lnSpc>
                <a:spcPts val="5600"/>
              </a:lnSpc>
            </a:pPr>
            <a:r>
              <a:rPr lang="en-US" sz="4000">
                <a:solidFill>
                  <a:srgbClr val="3C3333"/>
                </a:solidFill>
                <a:latin typeface="Playfair Display Bold"/>
              </a:rPr>
              <a:t>CONTOH PPH 21</a:t>
            </a:r>
          </a:p>
        </p:txBody>
      </p:sp>
      <p:pic>
        <p:nvPicPr>
          <p:cNvPr id="7" name="Picture 7"/>
          <p:cNvPicPr>
            <a:picLocks noChangeAspect="1"/>
          </p:cNvPicPr>
          <p:nvPr/>
        </p:nvPicPr>
        <p:blipFill>
          <a:blip r:embed="rId8"/>
          <a:srcRect/>
          <a:stretch>
            <a:fillRect/>
          </a:stretch>
        </p:blipFill>
        <p:spPr>
          <a:xfrm rot="-1094302">
            <a:off x="-725661" y="3563016"/>
            <a:ext cx="5109553" cy="7669122"/>
          </a:xfrm>
          <a:prstGeom prst="rect">
            <a:avLst/>
          </a:prstGeom>
        </p:spPr>
      </p:pic>
      <p:pic>
        <p:nvPicPr>
          <p:cNvPr id="8" name="Picture 8"/>
          <p:cNvPicPr>
            <a:picLocks noChangeAspect="1"/>
          </p:cNvPicPr>
          <p:nvPr/>
        </p:nvPicPr>
        <p:blipFill>
          <a:blip r:embed="rId9"/>
          <a:srcRect/>
          <a:stretch>
            <a:fillRect/>
          </a:stretch>
        </p:blipFill>
        <p:spPr>
          <a:xfrm rot="-321860">
            <a:off x="1855670" y="9258300"/>
            <a:ext cx="2289198" cy="675313"/>
          </a:xfrm>
          <a:prstGeom prst="rect">
            <a:avLst/>
          </a:prstGeom>
        </p:spPr>
      </p:pic>
      <p:pic>
        <p:nvPicPr>
          <p:cNvPr id="9" name="Picture 9"/>
          <p:cNvPicPr>
            <a:picLocks noChangeAspect="1"/>
          </p:cNvPicPr>
          <p:nvPr/>
        </p:nvPicPr>
        <p:blipFill>
          <a:blip r:embed="rId10"/>
          <a:srcRect/>
          <a:stretch>
            <a:fillRect/>
          </a:stretch>
        </p:blipFill>
        <p:spPr>
          <a:xfrm rot="320339">
            <a:off x="13250449" y="1113318"/>
            <a:ext cx="1844714" cy="555720"/>
          </a:xfrm>
          <a:prstGeom prst="rect">
            <a:avLst/>
          </a:prstGeom>
        </p:spPr>
      </p:pic>
      <p:pic>
        <p:nvPicPr>
          <p:cNvPr id="10" name="Picture 10"/>
          <p:cNvPicPr>
            <a:picLocks noChangeAspect="1"/>
          </p:cNvPicPr>
          <p:nvPr/>
        </p:nvPicPr>
        <p:blipFill>
          <a:blip r:embed="rId11"/>
          <a:srcRect/>
          <a:stretch>
            <a:fillRect/>
          </a:stretch>
        </p:blipFill>
        <p:spPr>
          <a:xfrm rot="-163852">
            <a:off x="5462626" y="1655092"/>
            <a:ext cx="1910463" cy="576323"/>
          </a:xfrm>
          <a:prstGeom prst="rect">
            <a:avLst/>
          </a:prstGeom>
        </p:spPr>
      </p:pic>
      <p:pic>
        <p:nvPicPr>
          <p:cNvPr id="11" name="Picture 11"/>
          <p:cNvPicPr>
            <a:picLocks noChangeAspect="1"/>
          </p:cNvPicPr>
          <p:nvPr/>
        </p:nvPicPr>
        <p:blipFill>
          <a:blip r:embed="rId11"/>
          <a:srcRect/>
          <a:stretch>
            <a:fillRect/>
          </a:stretch>
        </p:blipFill>
        <p:spPr>
          <a:xfrm rot="510870">
            <a:off x="14763691" y="6851828"/>
            <a:ext cx="1910463" cy="576323"/>
          </a:xfrm>
          <a:prstGeom prst="rect">
            <a:avLst/>
          </a:prstGeom>
        </p:spPr>
      </p:pic>
      <p:sp>
        <p:nvSpPr>
          <p:cNvPr id="12" name="TextBox 12"/>
          <p:cNvSpPr txBox="1"/>
          <p:nvPr/>
        </p:nvSpPr>
        <p:spPr>
          <a:xfrm rot="-206609">
            <a:off x="3176689" y="2377286"/>
            <a:ext cx="7973350" cy="6185396"/>
          </a:xfrm>
          <a:prstGeom prst="rect">
            <a:avLst/>
          </a:prstGeom>
        </p:spPr>
        <p:txBody>
          <a:bodyPr lIns="0" tIns="0" rIns="0" bIns="0" rtlCol="0" anchor="t">
            <a:spAutoFit/>
          </a:bodyPr>
          <a:lstStyle/>
          <a:p>
            <a:pPr>
              <a:lnSpc>
                <a:spcPts val="2655"/>
              </a:lnSpc>
            </a:pPr>
            <a:r>
              <a:rPr lang="en-US" sz="1897">
                <a:solidFill>
                  <a:srgbClr val="3C3333"/>
                </a:solidFill>
                <a:latin typeface="Playfair Display Bold"/>
              </a:rPr>
              <a:t>Tommy Hakim bekerja di Universitas Nusantara. Ia memperoleh gaji sebulan berupa gaji pokok Rp. 6.000.000 Tommy Hakim membayar iuran pensiun sebesar Rp.100.000 Tommy sudah menikah tetapi belum mempunyai anak. Memiliki NPWP, Hitunglah PPH Pasal 21 tahun 2019.</a:t>
            </a:r>
          </a:p>
          <a:p>
            <a:pPr>
              <a:lnSpc>
                <a:spcPts val="2655"/>
              </a:lnSpc>
            </a:pPr>
            <a:endParaRPr lang="en-US" sz="1897">
              <a:solidFill>
                <a:srgbClr val="3C3333"/>
              </a:solidFill>
              <a:latin typeface="Playfair Display Bold"/>
            </a:endParaRPr>
          </a:p>
          <a:p>
            <a:pPr>
              <a:lnSpc>
                <a:spcPts val="2655"/>
              </a:lnSpc>
            </a:pPr>
            <a:r>
              <a:rPr lang="en-US" sz="1897">
                <a:solidFill>
                  <a:srgbClr val="3C3333"/>
                </a:solidFill>
                <a:latin typeface="Playfair Display Bold"/>
              </a:rPr>
              <a:t>Gaji Sebulan                                                                    Rp.6.000.000</a:t>
            </a:r>
          </a:p>
          <a:p>
            <a:pPr>
              <a:lnSpc>
                <a:spcPts val="2655"/>
              </a:lnSpc>
            </a:pPr>
            <a:r>
              <a:rPr lang="en-US" sz="1897">
                <a:solidFill>
                  <a:srgbClr val="3C3333"/>
                </a:solidFill>
                <a:latin typeface="Playfair Display Bold"/>
              </a:rPr>
              <a:t>Pengurang;</a:t>
            </a:r>
          </a:p>
          <a:p>
            <a:pPr>
              <a:lnSpc>
                <a:spcPts val="2655"/>
              </a:lnSpc>
            </a:pPr>
            <a:r>
              <a:rPr lang="en-US" sz="1897">
                <a:solidFill>
                  <a:srgbClr val="3C3333"/>
                </a:solidFill>
                <a:latin typeface="Playfair Display Bold"/>
              </a:rPr>
              <a:t>     Biaya Jabatan                         Rp.300.000</a:t>
            </a:r>
          </a:p>
          <a:p>
            <a:pPr>
              <a:lnSpc>
                <a:spcPts val="2655"/>
              </a:lnSpc>
            </a:pPr>
            <a:r>
              <a:rPr lang="en-US" sz="1897">
                <a:solidFill>
                  <a:srgbClr val="3C3333"/>
                </a:solidFill>
                <a:latin typeface="Playfair Display Bold"/>
              </a:rPr>
              <a:t>     Iuran Pensiun                         Rp.100.000                 Rp.400.000</a:t>
            </a:r>
          </a:p>
          <a:p>
            <a:pPr>
              <a:lnSpc>
                <a:spcPts val="2655"/>
              </a:lnSpc>
            </a:pPr>
            <a:r>
              <a:rPr lang="en-US" sz="1897">
                <a:solidFill>
                  <a:srgbClr val="3C3333"/>
                </a:solidFill>
                <a:latin typeface="Playfair Display Bold"/>
              </a:rPr>
              <a:t>Penghasilan Neto SebulanRp. 5.600.000</a:t>
            </a:r>
          </a:p>
          <a:p>
            <a:pPr>
              <a:lnSpc>
                <a:spcPts val="2655"/>
              </a:lnSpc>
            </a:pPr>
            <a:r>
              <a:rPr lang="en-US" sz="1897">
                <a:solidFill>
                  <a:srgbClr val="3C3333"/>
                </a:solidFill>
                <a:latin typeface="Playfair Display Bold"/>
              </a:rPr>
              <a:t>Penghasilan Neto Setahun                                               Rp.67.200.000</a:t>
            </a:r>
          </a:p>
          <a:p>
            <a:pPr>
              <a:lnSpc>
                <a:spcPts val="2655"/>
              </a:lnSpc>
            </a:pPr>
            <a:r>
              <a:rPr lang="en-US" sz="1897">
                <a:solidFill>
                  <a:srgbClr val="3C3333"/>
                </a:solidFill>
                <a:latin typeface="Playfair Display Bold"/>
              </a:rPr>
              <a:t>PTKP;</a:t>
            </a:r>
          </a:p>
          <a:p>
            <a:pPr>
              <a:lnSpc>
                <a:spcPts val="2655"/>
              </a:lnSpc>
            </a:pPr>
            <a:r>
              <a:rPr lang="en-US" sz="1897">
                <a:solidFill>
                  <a:srgbClr val="3C3333"/>
                </a:solidFill>
                <a:latin typeface="Playfair Display Bold"/>
              </a:rPr>
              <a:t>Wajib Pajak                                  Rp.54.000.000</a:t>
            </a:r>
          </a:p>
          <a:p>
            <a:pPr>
              <a:lnSpc>
                <a:spcPts val="2655"/>
              </a:lnSpc>
            </a:pPr>
            <a:r>
              <a:rPr lang="en-US" sz="1897">
                <a:solidFill>
                  <a:srgbClr val="3C3333"/>
                </a:solidFill>
                <a:latin typeface="Playfair Display Bold"/>
              </a:rPr>
              <a:t>Menikah                                       Rp.4.500.000             Rp.58.500.000</a:t>
            </a:r>
          </a:p>
          <a:p>
            <a:pPr>
              <a:lnSpc>
                <a:spcPts val="2655"/>
              </a:lnSpc>
            </a:pPr>
            <a:r>
              <a:rPr lang="en-US" sz="1897">
                <a:solidFill>
                  <a:srgbClr val="3C3333"/>
                </a:solidFill>
                <a:latin typeface="Playfair Display Bold"/>
              </a:rPr>
              <a:t>Penghasilan Kena Pajak                                                  Rp.8.700.000</a:t>
            </a:r>
          </a:p>
          <a:p>
            <a:pPr>
              <a:lnSpc>
                <a:spcPts val="2655"/>
              </a:lnSpc>
            </a:pPr>
            <a:r>
              <a:rPr lang="en-US" sz="1897">
                <a:solidFill>
                  <a:srgbClr val="3C3333"/>
                </a:solidFill>
                <a:latin typeface="Playfair Display Bold"/>
              </a:rPr>
              <a:t>PPH Pasal 21 Setahun (5%)                                             Rp. 435.000</a:t>
            </a:r>
          </a:p>
          <a:p>
            <a:pPr>
              <a:lnSpc>
                <a:spcPts val="2655"/>
              </a:lnSpc>
            </a:pPr>
            <a:r>
              <a:rPr lang="en-US" sz="1897">
                <a:solidFill>
                  <a:srgbClr val="3C3333"/>
                </a:solidFill>
                <a:latin typeface="Playfair Display Bold"/>
              </a:rPr>
              <a:t>PPH Pasal 21 Sebulan                                                     Rp.36.250</a:t>
            </a:r>
          </a:p>
          <a:p>
            <a:pPr>
              <a:lnSpc>
                <a:spcPts val="4285"/>
              </a:lnSpc>
            </a:pPr>
            <a:endParaRPr lang="en-US" sz="1897">
              <a:solidFill>
                <a:srgbClr val="3C3333"/>
              </a:solidFill>
              <a:latin typeface="Playfair Display Bold"/>
            </a:endParaRPr>
          </a:p>
        </p:txBody>
      </p:sp>
      <p:pic>
        <p:nvPicPr>
          <p:cNvPr id="13" name="Picture 13"/>
          <p:cNvPicPr>
            <a:picLocks noChangeAspect="1"/>
          </p:cNvPicPr>
          <p:nvPr/>
        </p:nvPicPr>
        <p:blipFill>
          <a:blip r:embed="rId12"/>
          <a:srcRect/>
          <a:stretch>
            <a:fillRect/>
          </a:stretch>
        </p:blipFill>
        <p:spPr>
          <a:xfrm>
            <a:off x="121608" y="184332"/>
            <a:ext cx="1814185" cy="168873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8934944" y="-450668"/>
            <a:ext cx="10192085" cy="1233535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737632" y="8541795"/>
            <a:ext cx="8555283" cy="1433010"/>
          </a:xfrm>
          <a:prstGeom prst="rect">
            <a:avLst/>
          </a:prstGeom>
        </p:spPr>
      </p:pic>
      <p:pic>
        <p:nvPicPr>
          <p:cNvPr id="5" name="Picture 5"/>
          <p:cNvPicPr>
            <a:picLocks noChangeAspect="1"/>
          </p:cNvPicPr>
          <p:nvPr/>
        </p:nvPicPr>
        <p:blipFill>
          <a:blip r:embed="rId6"/>
          <a:srcRect/>
          <a:stretch>
            <a:fillRect/>
          </a:stretch>
        </p:blipFill>
        <p:spPr>
          <a:xfrm rot="-880020">
            <a:off x="8435038" y="8271602"/>
            <a:ext cx="2305296" cy="5955555"/>
          </a:xfrm>
          <a:prstGeom prst="rect">
            <a:avLst/>
          </a:prstGeom>
        </p:spPr>
      </p:pic>
      <p:pic>
        <p:nvPicPr>
          <p:cNvPr id="6" name="Picture 6"/>
          <p:cNvPicPr>
            <a:picLocks noChangeAspect="1"/>
          </p:cNvPicPr>
          <p:nvPr/>
        </p:nvPicPr>
        <p:blipFill>
          <a:blip r:embed="rId7"/>
          <a:srcRect/>
          <a:stretch>
            <a:fillRect/>
          </a:stretch>
        </p:blipFill>
        <p:spPr>
          <a:xfrm rot="921101">
            <a:off x="8922205" y="8750178"/>
            <a:ext cx="2310568" cy="5463412"/>
          </a:xfrm>
          <a:prstGeom prst="rect">
            <a:avLst/>
          </a:prstGeom>
        </p:spPr>
      </p:pic>
      <p:sp>
        <p:nvSpPr>
          <p:cNvPr id="7" name="TextBox 7"/>
          <p:cNvSpPr txBox="1"/>
          <p:nvPr/>
        </p:nvSpPr>
        <p:spPr>
          <a:xfrm>
            <a:off x="9447590" y="8777990"/>
            <a:ext cx="8026197" cy="563781"/>
          </a:xfrm>
          <a:prstGeom prst="rect">
            <a:avLst/>
          </a:prstGeom>
        </p:spPr>
        <p:txBody>
          <a:bodyPr lIns="0" tIns="0" rIns="0" bIns="0" rtlCol="0" anchor="t">
            <a:spAutoFit/>
          </a:bodyPr>
          <a:lstStyle/>
          <a:p>
            <a:pPr algn="ctr">
              <a:lnSpc>
                <a:spcPts val="4619"/>
              </a:lnSpc>
            </a:pPr>
            <a:r>
              <a:rPr lang="en-US" sz="3299">
                <a:solidFill>
                  <a:srgbClr val="3C3333"/>
                </a:solidFill>
                <a:latin typeface="Alike"/>
              </a:rPr>
              <a:t>CONTOH PPH 21</a:t>
            </a:r>
          </a:p>
        </p:txBody>
      </p:sp>
      <p:sp>
        <p:nvSpPr>
          <p:cNvPr id="8" name="TextBox 8"/>
          <p:cNvSpPr txBox="1"/>
          <p:nvPr/>
        </p:nvSpPr>
        <p:spPr>
          <a:xfrm>
            <a:off x="1397448" y="1988929"/>
            <a:ext cx="14680369" cy="6692249"/>
          </a:xfrm>
          <a:prstGeom prst="rect">
            <a:avLst/>
          </a:prstGeom>
        </p:spPr>
        <p:txBody>
          <a:bodyPr lIns="0" tIns="0" rIns="0" bIns="0" rtlCol="0" anchor="t">
            <a:spAutoFit/>
          </a:bodyPr>
          <a:lstStyle/>
          <a:p>
            <a:pPr>
              <a:lnSpc>
                <a:spcPts val="2801"/>
              </a:lnSpc>
            </a:pPr>
            <a:r>
              <a:rPr lang="en-US" sz="2000">
                <a:solidFill>
                  <a:srgbClr val="3C3333"/>
                </a:solidFill>
                <a:latin typeface="Open Sans Light Bold"/>
              </a:rPr>
              <a:t>Gaguk Trimanto berstatus belum menikah dan tidak memiliki tanggungan. Ia bekerja sebagai pegawai tetap di PT.Teguh Gemilang. Ia menerima gaji yang dibayar mingguan sebesar Rp. 1.500.000, Pada minggu pertama Agustus 2016, Guguk menerima gaji sebesar Rp.1.500.000dan dalam bulan tersebut hanya menerima penghasilan berupa gaji saja.</a:t>
            </a:r>
          </a:p>
          <a:p>
            <a:pPr>
              <a:lnSpc>
                <a:spcPts val="2801"/>
              </a:lnSpc>
            </a:pPr>
            <a:endParaRPr lang="en-US" sz="2000">
              <a:solidFill>
                <a:srgbClr val="3C3333"/>
              </a:solidFill>
              <a:latin typeface="Open Sans Light Bold"/>
            </a:endParaRPr>
          </a:p>
          <a:p>
            <a:pPr>
              <a:lnSpc>
                <a:spcPts val="2801"/>
              </a:lnSpc>
            </a:pPr>
            <a:endParaRPr lang="en-US" sz="2000">
              <a:solidFill>
                <a:srgbClr val="3C3333"/>
              </a:solidFill>
              <a:latin typeface="Open Sans Light Bold"/>
            </a:endParaRPr>
          </a:p>
          <a:p>
            <a:pPr>
              <a:lnSpc>
                <a:spcPts val="2801"/>
              </a:lnSpc>
            </a:pPr>
            <a:r>
              <a:rPr lang="en-US" sz="2000">
                <a:solidFill>
                  <a:srgbClr val="3C3333"/>
                </a:solidFill>
                <a:latin typeface="Open Sans Light Bold"/>
              </a:rPr>
              <a:t>Penghitungan Pph Pasal 21</a:t>
            </a:r>
          </a:p>
          <a:p>
            <a:pPr>
              <a:lnSpc>
                <a:spcPts val="2801"/>
              </a:lnSpc>
            </a:pPr>
            <a:r>
              <a:rPr lang="en-US" sz="2000">
                <a:solidFill>
                  <a:srgbClr val="3C3333"/>
                </a:solidFill>
                <a:latin typeface="Open Sans Light Bold"/>
              </a:rPr>
              <a:t>Gaji Sebulan ( 4 x Rp.1.500.000)                                    Rp. 6.000.000</a:t>
            </a:r>
          </a:p>
          <a:p>
            <a:pPr>
              <a:lnSpc>
                <a:spcPts val="2801"/>
              </a:lnSpc>
            </a:pPr>
            <a:r>
              <a:rPr lang="en-US" sz="2000">
                <a:solidFill>
                  <a:srgbClr val="3C3333"/>
                </a:solidFill>
                <a:latin typeface="Open Sans Light Bold"/>
              </a:rPr>
              <a:t>Pengurang;</a:t>
            </a:r>
          </a:p>
          <a:p>
            <a:pPr>
              <a:lnSpc>
                <a:spcPts val="2801"/>
              </a:lnSpc>
            </a:pPr>
            <a:r>
              <a:rPr lang="en-US" sz="2000">
                <a:solidFill>
                  <a:srgbClr val="3C3333"/>
                </a:solidFill>
                <a:latin typeface="Open Sans Light Bold"/>
              </a:rPr>
              <a:t>     Biaya Jabatan 5% x Rp.6.000.000                             Rp.300.000</a:t>
            </a:r>
          </a:p>
          <a:p>
            <a:pPr>
              <a:lnSpc>
                <a:spcPts val="2801"/>
              </a:lnSpc>
            </a:pPr>
            <a:r>
              <a:rPr lang="en-US" sz="2000">
                <a:solidFill>
                  <a:srgbClr val="3C3333"/>
                </a:solidFill>
                <a:latin typeface="Open Sans Light Bold"/>
              </a:rPr>
              <a:t>Penghasilan Neto Sebulan                                               Rp. 5.700.000</a:t>
            </a:r>
          </a:p>
          <a:p>
            <a:pPr>
              <a:lnSpc>
                <a:spcPts val="2801"/>
              </a:lnSpc>
            </a:pPr>
            <a:r>
              <a:rPr lang="en-US" sz="2000">
                <a:solidFill>
                  <a:srgbClr val="3C3333"/>
                </a:solidFill>
                <a:latin typeface="Open Sans Light Bold"/>
              </a:rPr>
              <a:t>Penghasilan Neto Setahun                                              Rp. 68.400.000</a:t>
            </a:r>
          </a:p>
          <a:p>
            <a:pPr>
              <a:lnSpc>
                <a:spcPts val="2801"/>
              </a:lnSpc>
            </a:pPr>
            <a:r>
              <a:rPr lang="en-US" sz="2000">
                <a:solidFill>
                  <a:srgbClr val="3C3333"/>
                </a:solidFill>
                <a:latin typeface="Open Sans Light Bold"/>
              </a:rPr>
              <a:t>PTKP;</a:t>
            </a:r>
          </a:p>
          <a:p>
            <a:pPr>
              <a:lnSpc>
                <a:spcPts val="2801"/>
              </a:lnSpc>
            </a:pPr>
            <a:r>
              <a:rPr lang="en-US" sz="2000">
                <a:solidFill>
                  <a:srgbClr val="3C3333"/>
                </a:solidFill>
                <a:latin typeface="Open Sans Light Bold"/>
              </a:rPr>
              <a:t>     Wajib Pajak                                                              Rp.54.000.000</a:t>
            </a:r>
          </a:p>
          <a:p>
            <a:pPr>
              <a:lnSpc>
                <a:spcPts val="2801"/>
              </a:lnSpc>
            </a:pPr>
            <a:r>
              <a:rPr lang="en-US" sz="2000">
                <a:solidFill>
                  <a:srgbClr val="3C3333"/>
                </a:solidFill>
                <a:latin typeface="Open Sans Light Bold"/>
              </a:rPr>
              <a:t>Penghasilan Kena Pajak Setahun                                    Rp.14.400.000</a:t>
            </a:r>
          </a:p>
          <a:p>
            <a:pPr>
              <a:lnSpc>
                <a:spcPts val="2801"/>
              </a:lnSpc>
            </a:pPr>
            <a:r>
              <a:rPr lang="en-US" sz="2000">
                <a:solidFill>
                  <a:srgbClr val="3C3333"/>
                </a:solidFill>
                <a:latin typeface="Open Sans Light Bold"/>
              </a:rPr>
              <a:t>PPH Pasal 21 terutang setahun (5%)                               Rp. 720.000</a:t>
            </a:r>
          </a:p>
          <a:p>
            <a:pPr>
              <a:lnSpc>
                <a:spcPts val="2801"/>
              </a:lnSpc>
            </a:pPr>
            <a:r>
              <a:rPr lang="en-US" sz="2000">
                <a:solidFill>
                  <a:srgbClr val="3C3333"/>
                </a:solidFill>
                <a:latin typeface="Open Sans Light Bold"/>
              </a:rPr>
              <a:t>PPH Pasal 21 Sebulan                                                     Rp. 60.000</a:t>
            </a:r>
          </a:p>
          <a:p>
            <a:pPr>
              <a:lnSpc>
                <a:spcPts val="2801"/>
              </a:lnSpc>
            </a:pPr>
            <a:r>
              <a:rPr lang="en-US" sz="2000">
                <a:solidFill>
                  <a:srgbClr val="3C3333"/>
                </a:solidFill>
                <a:latin typeface="Open Sans Light Bold"/>
              </a:rPr>
              <a:t>PPH Pasal 21 atas gaji/upah minggu pertama                 Rp.15.000</a:t>
            </a:r>
          </a:p>
          <a:p>
            <a:pPr algn="ctr">
              <a:lnSpc>
                <a:spcPts val="2801"/>
              </a:lnSpc>
            </a:pPr>
            <a:endParaRPr lang="en-US" sz="2000">
              <a:solidFill>
                <a:srgbClr val="3C3333"/>
              </a:solidFill>
              <a:latin typeface="Open Sans Light Bold"/>
            </a:endParaRPr>
          </a:p>
        </p:txBody>
      </p:sp>
      <p:pic>
        <p:nvPicPr>
          <p:cNvPr id="9" name="Picture 9"/>
          <p:cNvPicPr>
            <a:picLocks noChangeAspect="1"/>
          </p:cNvPicPr>
          <p:nvPr/>
        </p:nvPicPr>
        <p:blipFill>
          <a:blip r:embed="rId8"/>
          <a:srcRect/>
          <a:stretch>
            <a:fillRect/>
          </a:stretch>
        </p:blipFill>
        <p:spPr>
          <a:xfrm>
            <a:off x="121608" y="184332"/>
            <a:ext cx="1814185" cy="168873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666" b="766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5221775" y="5143500"/>
            <a:ext cx="4828125" cy="663659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6746012" y="6472191"/>
            <a:ext cx="1779651"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71500">
            <a:off x="16277795" y="9763421"/>
            <a:ext cx="1244819" cy="373446"/>
          </a:xfrm>
          <a:prstGeom prst="rect">
            <a:avLst/>
          </a:prstGeom>
        </p:spPr>
      </p:pic>
      <p:pic>
        <p:nvPicPr>
          <p:cNvPr id="6" name="Picture 6"/>
          <p:cNvPicPr>
            <a:picLocks noChangeAspect="1"/>
          </p:cNvPicPr>
          <p:nvPr/>
        </p:nvPicPr>
        <p:blipFill>
          <a:blip r:embed="rId8"/>
          <a:srcRect/>
          <a:stretch>
            <a:fillRect/>
          </a:stretch>
        </p:blipFill>
        <p:spPr>
          <a:xfrm>
            <a:off x="16250858" y="269090"/>
            <a:ext cx="441385" cy="1643780"/>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4002050" y="4873626"/>
            <a:ext cx="9831537" cy="339635"/>
          </a:xfrm>
          <a:prstGeom prst="rect">
            <a:avLst/>
          </a:prstGeom>
        </p:spPr>
      </p:pic>
      <p:sp>
        <p:nvSpPr>
          <p:cNvPr id="8" name="TextBox 8"/>
          <p:cNvSpPr txBox="1"/>
          <p:nvPr/>
        </p:nvSpPr>
        <p:spPr>
          <a:xfrm>
            <a:off x="820550" y="1317009"/>
            <a:ext cx="7696735" cy="9269982"/>
          </a:xfrm>
          <a:prstGeom prst="rect">
            <a:avLst/>
          </a:prstGeom>
        </p:spPr>
        <p:txBody>
          <a:bodyPr lIns="0" tIns="0" rIns="0" bIns="0" rtlCol="0" anchor="t">
            <a:spAutoFit/>
          </a:bodyPr>
          <a:lstStyle/>
          <a:p>
            <a:pPr>
              <a:lnSpc>
                <a:spcPts val="2940"/>
              </a:lnSpc>
            </a:pPr>
            <a:r>
              <a:rPr lang="en-US" sz="2100">
                <a:solidFill>
                  <a:srgbClr val="000000"/>
                </a:solidFill>
                <a:latin typeface="Playfair Display Bold"/>
              </a:rPr>
              <a:t> Prameswari (tidak kawin dan tanpa tanggungan) bekerja di PT.Prabu Kedoton dengan gaji sebesar Rp.10.000.000 sebulan. Pramewari membayar iuran pensiun 2% dari gaji, dalam tahun berjalan, dia juga menerima Tunjangan Hari Raya ( THR) sebesar Rp. 8.000.000. tahun 2022</a:t>
            </a:r>
          </a:p>
          <a:p>
            <a:pPr>
              <a:lnSpc>
                <a:spcPts val="2940"/>
              </a:lnSpc>
            </a:pPr>
            <a:r>
              <a:rPr lang="en-US" sz="2100">
                <a:solidFill>
                  <a:srgbClr val="000000"/>
                </a:solidFill>
                <a:latin typeface="Playfair Display Bold"/>
              </a:rPr>
              <a:t>Perhitungan PPH Pasal 21 atas THR </a:t>
            </a:r>
          </a:p>
          <a:p>
            <a:pPr>
              <a:lnSpc>
                <a:spcPts val="2940"/>
              </a:lnSpc>
            </a:pPr>
            <a:r>
              <a:rPr lang="en-US" sz="2100">
                <a:solidFill>
                  <a:srgbClr val="000000"/>
                </a:solidFill>
                <a:latin typeface="Playfair Display Bold"/>
              </a:rPr>
              <a:t>a.      PPH Pasal 21 atas gaji dan THR (Penghasilan Setahun )</a:t>
            </a:r>
          </a:p>
          <a:p>
            <a:pPr>
              <a:lnSpc>
                <a:spcPts val="2940"/>
              </a:lnSpc>
            </a:pPr>
            <a:r>
              <a:rPr lang="en-US" sz="2100">
                <a:solidFill>
                  <a:srgbClr val="000000"/>
                </a:solidFill>
                <a:latin typeface="Playfair Display Bold"/>
              </a:rPr>
              <a:t>Gaji Setahun                                                  Rp.120.000.000</a:t>
            </a:r>
          </a:p>
          <a:p>
            <a:pPr>
              <a:lnSpc>
                <a:spcPts val="2940"/>
              </a:lnSpc>
            </a:pPr>
            <a:r>
              <a:rPr lang="en-US" sz="2100">
                <a:solidFill>
                  <a:srgbClr val="000000"/>
                </a:solidFill>
                <a:latin typeface="Playfair Display Bold"/>
              </a:rPr>
              <a:t>THR                                                               Rp. 8.000.000</a:t>
            </a:r>
          </a:p>
          <a:p>
            <a:pPr>
              <a:lnSpc>
                <a:spcPts val="2940"/>
              </a:lnSpc>
            </a:pPr>
            <a:r>
              <a:rPr lang="en-US" sz="2100">
                <a:solidFill>
                  <a:srgbClr val="000000"/>
                </a:solidFill>
                <a:latin typeface="Playfair Display Bold"/>
              </a:rPr>
              <a:t>Penghasilan Bruto Setahun                            Rp. 128.000.000</a:t>
            </a:r>
          </a:p>
          <a:p>
            <a:pPr>
              <a:lnSpc>
                <a:spcPts val="2940"/>
              </a:lnSpc>
            </a:pPr>
            <a:r>
              <a:rPr lang="en-US" sz="2100">
                <a:solidFill>
                  <a:srgbClr val="000000"/>
                </a:solidFill>
                <a:latin typeface="Playfair Display Bold"/>
              </a:rPr>
              <a:t>Pengurang;</a:t>
            </a:r>
          </a:p>
          <a:p>
            <a:pPr>
              <a:lnSpc>
                <a:spcPts val="2940"/>
              </a:lnSpc>
            </a:pPr>
            <a:r>
              <a:rPr lang="en-US" sz="2100">
                <a:solidFill>
                  <a:srgbClr val="000000"/>
                </a:solidFill>
                <a:latin typeface="Playfair Display Bold"/>
              </a:rPr>
              <a:t>·Biaya Jabatan 5% x Rp 128.000.000             Rp.6.000.000</a:t>
            </a:r>
          </a:p>
          <a:p>
            <a:pPr>
              <a:lnSpc>
                <a:spcPts val="2940"/>
              </a:lnSpc>
            </a:pPr>
            <a:r>
              <a:rPr lang="en-US" sz="2100">
                <a:solidFill>
                  <a:srgbClr val="000000"/>
                </a:solidFill>
                <a:latin typeface="Playfair Display Bold"/>
              </a:rPr>
              <a:t>( maksimal diperbolehkan Rp.6.000.000)</a:t>
            </a:r>
          </a:p>
          <a:p>
            <a:pPr>
              <a:lnSpc>
                <a:spcPts val="2940"/>
              </a:lnSpc>
            </a:pPr>
            <a:r>
              <a:rPr lang="en-US" sz="2100">
                <a:solidFill>
                  <a:srgbClr val="000000"/>
                </a:solidFill>
                <a:latin typeface="Playfair Display Bold"/>
              </a:rPr>
              <a:t>·Iuran pensiun                                                 Rp. 2.560.000</a:t>
            </a:r>
          </a:p>
          <a:p>
            <a:pPr>
              <a:lnSpc>
                <a:spcPts val="2940"/>
              </a:lnSpc>
            </a:pPr>
            <a:r>
              <a:rPr lang="en-US" sz="2100">
                <a:solidFill>
                  <a:srgbClr val="000000"/>
                </a:solidFill>
                <a:latin typeface="Playfair Display Bold"/>
              </a:rPr>
              <a:t>                                                                                               Rp.8.650.000</a:t>
            </a:r>
          </a:p>
          <a:p>
            <a:pPr>
              <a:lnSpc>
                <a:spcPts val="2940"/>
              </a:lnSpc>
            </a:pPr>
            <a:r>
              <a:rPr lang="en-US" sz="2100">
                <a:solidFill>
                  <a:srgbClr val="000000"/>
                </a:solidFill>
                <a:latin typeface="Playfair Display Bold"/>
              </a:rPr>
              <a:t>Penghasilan Neto Setahun                             Rp. 119.440.000</a:t>
            </a:r>
          </a:p>
          <a:p>
            <a:pPr>
              <a:lnSpc>
                <a:spcPts val="2940"/>
              </a:lnSpc>
            </a:pPr>
            <a:r>
              <a:rPr lang="en-US" sz="2100">
                <a:solidFill>
                  <a:srgbClr val="000000"/>
                </a:solidFill>
                <a:latin typeface="Playfair Display Bold"/>
              </a:rPr>
              <a:t>PTKP :</a:t>
            </a:r>
          </a:p>
          <a:p>
            <a:pPr>
              <a:lnSpc>
                <a:spcPts val="2940"/>
              </a:lnSpc>
            </a:pPr>
            <a:r>
              <a:rPr lang="en-US" sz="2100">
                <a:solidFill>
                  <a:srgbClr val="000000"/>
                </a:solidFill>
                <a:latin typeface="Playfair Display Bold"/>
              </a:rPr>
              <a:t>  Wajib Pajak                                                   Rp. 54.000.000</a:t>
            </a:r>
          </a:p>
          <a:p>
            <a:pPr>
              <a:lnSpc>
                <a:spcPts val="2940"/>
              </a:lnSpc>
            </a:pPr>
            <a:r>
              <a:rPr lang="en-US" sz="2100">
                <a:solidFill>
                  <a:srgbClr val="000000"/>
                </a:solidFill>
                <a:latin typeface="Playfair Display Bold"/>
              </a:rPr>
              <a:t>Penghasilan Kena Pajak                                 Rp, 65.440.000</a:t>
            </a:r>
          </a:p>
          <a:p>
            <a:pPr>
              <a:lnSpc>
                <a:spcPts val="2940"/>
              </a:lnSpc>
            </a:pPr>
            <a:r>
              <a:rPr lang="en-US" sz="2100">
                <a:solidFill>
                  <a:srgbClr val="000000"/>
                </a:solidFill>
                <a:latin typeface="Playfair Display Bold"/>
              </a:rPr>
              <a:t>PPH Pasal 21 atas gaji dan THR </a:t>
            </a:r>
          </a:p>
          <a:p>
            <a:pPr>
              <a:lnSpc>
                <a:spcPts val="2940"/>
              </a:lnSpc>
            </a:pPr>
            <a:r>
              <a:rPr lang="en-US" sz="2100">
                <a:solidFill>
                  <a:srgbClr val="000000"/>
                </a:solidFill>
                <a:latin typeface="Playfair Display Bold"/>
              </a:rPr>
              <a:t>5% X Rp.60.000.000                                     Rp.3.000.000</a:t>
            </a:r>
          </a:p>
          <a:p>
            <a:pPr>
              <a:lnSpc>
                <a:spcPts val="2940"/>
              </a:lnSpc>
            </a:pPr>
            <a:r>
              <a:rPr lang="en-US" sz="2100">
                <a:solidFill>
                  <a:srgbClr val="000000"/>
                </a:solidFill>
                <a:latin typeface="Playfair Display Bold"/>
              </a:rPr>
              <a:t>15% x Rp. 1.440.000                                     Rp. 216.000</a:t>
            </a:r>
          </a:p>
          <a:p>
            <a:pPr>
              <a:lnSpc>
                <a:spcPts val="2940"/>
              </a:lnSpc>
            </a:pPr>
            <a:r>
              <a:rPr lang="en-US" sz="2100">
                <a:solidFill>
                  <a:srgbClr val="000000"/>
                </a:solidFill>
                <a:latin typeface="Playfair Display Bold"/>
              </a:rPr>
              <a:t>Jumlah                                                            Rp. 3.216.000</a:t>
            </a:r>
          </a:p>
          <a:p>
            <a:pPr>
              <a:lnSpc>
                <a:spcPts val="2940"/>
              </a:lnSpc>
            </a:pPr>
            <a:endParaRPr lang="en-US" sz="2100">
              <a:solidFill>
                <a:srgbClr val="000000"/>
              </a:solidFill>
              <a:latin typeface="Playfair Display Bold"/>
            </a:endParaRPr>
          </a:p>
          <a:p>
            <a:pPr algn="ctr">
              <a:lnSpc>
                <a:spcPts val="2940"/>
              </a:lnSpc>
            </a:pPr>
            <a:r>
              <a:rPr lang="en-US" sz="2100">
                <a:solidFill>
                  <a:srgbClr val="000000"/>
                </a:solidFill>
                <a:latin typeface="Playfair Display"/>
              </a:rPr>
              <a:t>i</a:t>
            </a:r>
          </a:p>
        </p:txBody>
      </p:sp>
      <p:sp>
        <p:nvSpPr>
          <p:cNvPr id="9" name="TextBox 9"/>
          <p:cNvSpPr txBox="1"/>
          <p:nvPr/>
        </p:nvSpPr>
        <p:spPr>
          <a:xfrm>
            <a:off x="9404801" y="990600"/>
            <a:ext cx="8610542" cy="5555892"/>
          </a:xfrm>
          <a:prstGeom prst="rect">
            <a:avLst/>
          </a:prstGeom>
        </p:spPr>
        <p:txBody>
          <a:bodyPr lIns="0" tIns="0" rIns="0" bIns="0" rtlCol="0" anchor="t">
            <a:spAutoFit/>
          </a:bodyPr>
          <a:lstStyle/>
          <a:p>
            <a:pPr>
              <a:lnSpc>
                <a:spcPts val="2940"/>
              </a:lnSpc>
            </a:pPr>
            <a:r>
              <a:rPr lang="en-US" sz="2100">
                <a:solidFill>
                  <a:srgbClr val="000000"/>
                </a:solidFill>
                <a:latin typeface="Playfair Display Bold"/>
              </a:rPr>
              <a:t>b. Pph pasal 21 atas gaji setahun </a:t>
            </a:r>
          </a:p>
          <a:p>
            <a:pPr>
              <a:lnSpc>
                <a:spcPts val="2940"/>
              </a:lnSpc>
            </a:pPr>
            <a:r>
              <a:rPr lang="en-US" sz="2100">
                <a:solidFill>
                  <a:srgbClr val="000000"/>
                </a:solidFill>
                <a:latin typeface="Playfair Display Bold"/>
              </a:rPr>
              <a:t>Penghasilan Bruto setahun 12 x Rp.10.000.000 Rp.120.000.000</a:t>
            </a:r>
          </a:p>
          <a:p>
            <a:pPr>
              <a:lnSpc>
                <a:spcPts val="2940"/>
              </a:lnSpc>
            </a:pPr>
            <a:r>
              <a:rPr lang="en-US" sz="2100">
                <a:solidFill>
                  <a:srgbClr val="000000"/>
                </a:solidFill>
                <a:latin typeface="Playfair Display Bold"/>
              </a:rPr>
              <a:t>Pengurang :</a:t>
            </a:r>
          </a:p>
          <a:p>
            <a:pPr>
              <a:lnSpc>
                <a:spcPts val="2940"/>
              </a:lnSpc>
            </a:pPr>
            <a:r>
              <a:rPr lang="en-US" sz="2100">
                <a:solidFill>
                  <a:srgbClr val="000000"/>
                </a:solidFill>
                <a:latin typeface="Playfair Display Bold"/>
              </a:rPr>
              <a:t>-Biaya Jabatan Rp. 6.000.000</a:t>
            </a:r>
          </a:p>
          <a:p>
            <a:pPr>
              <a:lnSpc>
                <a:spcPts val="2940"/>
              </a:lnSpc>
            </a:pPr>
            <a:r>
              <a:rPr lang="en-US" sz="2100">
                <a:solidFill>
                  <a:srgbClr val="000000"/>
                </a:solidFill>
                <a:latin typeface="Playfair Display Bold"/>
              </a:rPr>
              <a:t>-Iuran Pensiun Rp. 2.400.000</a:t>
            </a:r>
          </a:p>
          <a:p>
            <a:pPr>
              <a:lnSpc>
                <a:spcPts val="2940"/>
              </a:lnSpc>
            </a:pPr>
            <a:r>
              <a:rPr lang="en-US" sz="2100">
                <a:solidFill>
                  <a:srgbClr val="000000"/>
                </a:solidFill>
                <a:latin typeface="Playfair Display Bold"/>
              </a:rPr>
              <a:t>Penghasilan Neto Setahun Rp. 111.600.000</a:t>
            </a:r>
          </a:p>
          <a:p>
            <a:pPr>
              <a:lnSpc>
                <a:spcPts val="2940"/>
              </a:lnSpc>
            </a:pPr>
            <a:r>
              <a:rPr lang="en-US" sz="2100">
                <a:solidFill>
                  <a:srgbClr val="000000"/>
                </a:solidFill>
                <a:latin typeface="Playfair Display Bold"/>
              </a:rPr>
              <a:t>PTKP :</a:t>
            </a:r>
          </a:p>
          <a:p>
            <a:pPr>
              <a:lnSpc>
                <a:spcPts val="2940"/>
              </a:lnSpc>
            </a:pPr>
            <a:r>
              <a:rPr lang="en-US" sz="2100">
                <a:solidFill>
                  <a:srgbClr val="000000"/>
                </a:solidFill>
                <a:latin typeface="Playfair Display Bold"/>
              </a:rPr>
              <a:t>Wajib Pajak Rp.54.000.000</a:t>
            </a:r>
          </a:p>
          <a:p>
            <a:pPr>
              <a:lnSpc>
                <a:spcPts val="2940"/>
              </a:lnSpc>
            </a:pPr>
            <a:r>
              <a:rPr lang="en-US" sz="2100">
                <a:solidFill>
                  <a:srgbClr val="000000"/>
                </a:solidFill>
                <a:latin typeface="Playfair Display Bold"/>
              </a:rPr>
              <a:t>Penghasilan Kena Pajak Rp.57.600.000</a:t>
            </a:r>
          </a:p>
          <a:p>
            <a:pPr>
              <a:lnSpc>
                <a:spcPts val="2940"/>
              </a:lnSpc>
            </a:pPr>
            <a:r>
              <a:rPr lang="en-US" sz="2100">
                <a:solidFill>
                  <a:srgbClr val="000000"/>
                </a:solidFill>
                <a:latin typeface="Playfair Display Bold"/>
              </a:rPr>
              <a:t>Pph pasal 21 atas gaji </a:t>
            </a:r>
          </a:p>
          <a:p>
            <a:pPr>
              <a:lnSpc>
                <a:spcPts val="2940"/>
              </a:lnSpc>
            </a:pPr>
            <a:r>
              <a:rPr lang="en-US" sz="2100">
                <a:solidFill>
                  <a:srgbClr val="000000"/>
                </a:solidFill>
                <a:latin typeface="Playfair Display Bold"/>
              </a:rPr>
              <a:t> 5% x Rp.57.600.000 Rp.2.880.000</a:t>
            </a:r>
          </a:p>
          <a:p>
            <a:pPr>
              <a:lnSpc>
                <a:spcPts val="2940"/>
              </a:lnSpc>
            </a:pPr>
            <a:endParaRPr lang="en-US" sz="2100">
              <a:solidFill>
                <a:srgbClr val="000000"/>
              </a:solidFill>
              <a:latin typeface="Playfair Display Bold"/>
            </a:endParaRPr>
          </a:p>
          <a:p>
            <a:pPr>
              <a:lnSpc>
                <a:spcPts val="2940"/>
              </a:lnSpc>
            </a:pPr>
            <a:r>
              <a:rPr lang="en-US" sz="2100">
                <a:solidFill>
                  <a:srgbClr val="000000"/>
                </a:solidFill>
                <a:latin typeface="Playfair Display Bold"/>
              </a:rPr>
              <a:t>c. PPH Pasal 21 atas THR </a:t>
            </a:r>
          </a:p>
          <a:p>
            <a:pPr>
              <a:lnSpc>
                <a:spcPts val="2940"/>
              </a:lnSpc>
            </a:pPr>
            <a:r>
              <a:rPr lang="en-US" sz="2100">
                <a:solidFill>
                  <a:srgbClr val="000000"/>
                </a:solidFill>
                <a:latin typeface="Playfair Display Bold"/>
              </a:rPr>
              <a:t>Rp.3.216.000 – Rp. 2.880.000 = Rp. 336.000</a:t>
            </a:r>
          </a:p>
          <a:p>
            <a:pPr>
              <a:lnSpc>
                <a:spcPts val="2940"/>
              </a:lnSpc>
            </a:pPr>
            <a:endParaRPr lang="en-US" sz="2100">
              <a:solidFill>
                <a:srgbClr val="000000"/>
              </a:solidFill>
              <a:latin typeface="Playfair Display Bold"/>
            </a:endParaRPr>
          </a:p>
        </p:txBody>
      </p:sp>
      <p:pic>
        <p:nvPicPr>
          <p:cNvPr id="10" name="Picture 10"/>
          <p:cNvPicPr>
            <a:picLocks noChangeAspect="1"/>
          </p:cNvPicPr>
          <p:nvPr/>
        </p:nvPicPr>
        <p:blipFill>
          <a:blip r:embed="rId11"/>
          <a:srcRect/>
          <a:stretch>
            <a:fillRect/>
          </a:stretch>
        </p:blipFill>
        <p:spPr>
          <a:xfrm>
            <a:off x="29007" y="0"/>
            <a:ext cx="1583085" cy="147361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18259" r="11886" b="18259"/>
          <a:stretch>
            <a:fillRect/>
          </a:stretch>
        </p:blipFill>
        <p:spPr>
          <a:xfrm rot="-134065">
            <a:off x="6343366" y="3155906"/>
            <a:ext cx="10502840" cy="6677639"/>
          </a:xfrm>
          <a:prstGeom prst="rect">
            <a:avLst/>
          </a:prstGeom>
        </p:spPr>
      </p:pic>
      <p:pic>
        <p:nvPicPr>
          <p:cNvPr id="4" name="Picture 4"/>
          <p:cNvPicPr>
            <a:picLocks noChangeAspect="1"/>
          </p:cNvPicPr>
          <p:nvPr/>
        </p:nvPicPr>
        <p:blipFill>
          <a:blip r:embed="rId4"/>
          <a:srcRect/>
          <a:stretch>
            <a:fillRect/>
          </a:stretch>
        </p:blipFill>
        <p:spPr>
          <a:xfrm>
            <a:off x="-1370850" y="494945"/>
            <a:ext cx="13786951" cy="3015896"/>
          </a:xfrm>
          <a:prstGeom prst="rect">
            <a:avLst/>
          </a:prstGeom>
        </p:spPr>
      </p:pic>
      <p:pic>
        <p:nvPicPr>
          <p:cNvPr id="5" name="Picture 5"/>
          <p:cNvPicPr>
            <a:picLocks noChangeAspect="1"/>
          </p:cNvPicPr>
          <p:nvPr/>
        </p:nvPicPr>
        <p:blipFill>
          <a:blip r:embed="rId5"/>
          <a:srcRect/>
          <a:stretch>
            <a:fillRect/>
          </a:stretch>
        </p:blipFill>
        <p:spPr>
          <a:xfrm rot="-811326">
            <a:off x="457097" y="3674948"/>
            <a:ext cx="4373730" cy="6373377"/>
          </a:xfrm>
          <a:prstGeom prst="rect">
            <a:avLst/>
          </a:prstGeom>
        </p:spPr>
      </p:pic>
      <p:pic>
        <p:nvPicPr>
          <p:cNvPr id="6" name="Picture 6"/>
          <p:cNvPicPr>
            <a:picLocks noChangeAspect="1"/>
          </p:cNvPicPr>
          <p:nvPr/>
        </p:nvPicPr>
        <p:blipFill>
          <a:blip r:embed="rId6"/>
          <a:srcRect/>
          <a:stretch>
            <a:fillRect/>
          </a:stretch>
        </p:blipFill>
        <p:spPr>
          <a:xfrm rot="783086">
            <a:off x="2849595" y="3394419"/>
            <a:ext cx="2860454" cy="6934435"/>
          </a:xfrm>
          <a:prstGeom prst="rect">
            <a:avLst/>
          </a:prstGeom>
        </p:spPr>
      </p:pic>
      <p:sp>
        <p:nvSpPr>
          <p:cNvPr id="7" name="TextBox 7"/>
          <p:cNvSpPr txBox="1"/>
          <p:nvPr/>
        </p:nvSpPr>
        <p:spPr>
          <a:xfrm>
            <a:off x="470941" y="1375835"/>
            <a:ext cx="10949788" cy="1120666"/>
          </a:xfrm>
          <a:prstGeom prst="rect">
            <a:avLst/>
          </a:prstGeom>
        </p:spPr>
        <p:txBody>
          <a:bodyPr lIns="0" tIns="0" rIns="0" bIns="0" rtlCol="0" anchor="t">
            <a:spAutoFit/>
          </a:bodyPr>
          <a:lstStyle/>
          <a:p>
            <a:pPr algn="ctr">
              <a:lnSpc>
                <a:spcPts val="9100"/>
              </a:lnSpc>
            </a:pPr>
            <a:r>
              <a:rPr lang="en-US" sz="6500">
                <a:solidFill>
                  <a:srgbClr val="3C3333"/>
                </a:solidFill>
                <a:latin typeface="Dream Avenue"/>
              </a:rPr>
              <a:t>TARIF PPH 26</a:t>
            </a:r>
          </a:p>
        </p:txBody>
      </p:sp>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470417">
            <a:off x="2145910" y="8969893"/>
            <a:ext cx="2330433" cy="780695"/>
          </a:xfrm>
          <a:prstGeom prst="rect">
            <a:avLst/>
          </a:prstGeom>
        </p:spPr>
      </p:pic>
      <p:pic>
        <p:nvPicPr>
          <p:cNvPr id="9" name="Picture 9"/>
          <p:cNvPicPr>
            <a:picLocks noChangeAspect="1"/>
          </p:cNvPicPr>
          <p:nvPr/>
        </p:nvPicPr>
        <p:blipFill>
          <a:blip r:embed="rId9"/>
          <a:srcRect/>
          <a:stretch>
            <a:fillRect/>
          </a:stretch>
        </p:blipFill>
        <p:spPr>
          <a:xfrm>
            <a:off x="6426566" y="3206636"/>
            <a:ext cx="1673868" cy="608410"/>
          </a:xfrm>
          <a:prstGeom prst="rect">
            <a:avLst/>
          </a:prstGeom>
        </p:spPr>
      </p:pic>
      <p:pic>
        <p:nvPicPr>
          <p:cNvPr id="10" name="Picture 10"/>
          <p:cNvPicPr>
            <a:picLocks noChangeAspect="1"/>
          </p:cNvPicPr>
          <p:nvPr/>
        </p:nvPicPr>
        <p:blipFill>
          <a:blip r:embed="rId10"/>
          <a:srcRect/>
          <a:stretch>
            <a:fillRect/>
          </a:stretch>
        </p:blipFill>
        <p:spPr>
          <a:xfrm rot="319435">
            <a:off x="15273904" y="5225815"/>
            <a:ext cx="1673868" cy="608410"/>
          </a:xfrm>
          <a:prstGeom prst="rect">
            <a:avLst/>
          </a:prstGeom>
        </p:spPr>
      </p:pic>
      <p:pic>
        <p:nvPicPr>
          <p:cNvPr id="11" name="Picture 11"/>
          <p:cNvPicPr>
            <a:picLocks noChangeAspect="1"/>
          </p:cNvPicPr>
          <p:nvPr/>
        </p:nvPicPr>
        <p:blipFill>
          <a:blip r:embed="rId10"/>
          <a:srcRect/>
          <a:stretch>
            <a:fillRect/>
          </a:stretch>
        </p:blipFill>
        <p:spPr>
          <a:xfrm rot="319435">
            <a:off x="13896075" y="370573"/>
            <a:ext cx="1673868" cy="608410"/>
          </a:xfrm>
          <a:prstGeom prst="rect">
            <a:avLst/>
          </a:prstGeom>
        </p:spPr>
      </p:pic>
      <p:sp>
        <p:nvSpPr>
          <p:cNvPr id="12" name="TextBox 12"/>
          <p:cNvSpPr txBox="1"/>
          <p:nvPr/>
        </p:nvSpPr>
        <p:spPr>
          <a:xfrm>
            <a:off x="6674897" y="4077248"/>
            <a:ext cx="10584403" cy="5521152"/>
          </a:xfrm>
          <a:prstGeom prst="rect">
            <a:avLst/>
          </a:prstGeom>
        </p:spPr>
        <p:txBody>
          <a:bodyPr lIns="0" tIns="0" rIns="0" bIns="0" rtlCol="0" anchor="t">
            <a:spAutoFit/>
          </a:bodyPr>
          <a:lstStyle/>
          <a:p>
            <a:pPr>
              <a:lnSpc>
                <a:spcPts val="3939"/>
              </a:lnSpc>
            </a:pPr>
            <a:r>
              <a:rPr lang="en-US" sz="2813">
                <a:solidFill>
                  <a:srgbClr val="3C3333"/>
                </a:solidFill>
                <a:latin typeface="Open Sans Light Bold"/>
              </a:rPr>
              <a:t>Tarif yang dikenakan adalah 20% untuk setiap jenis penghasilan yang dikenakan PPH pasal 26 atau sesuai dengan persetujuan penghindaran pajak berganda (P3B) antarnegara atau tax treaty.</a:t>
            </a:r>
          </a:p>
          <a:p>
            <a:pPr>
              <a:lnSpc>
                <a:spcPts val="3939"/>
              </a:lnSpc>
            </a:pPr>
            <a:r>
              <a:rPr lang="en-US" sz="2813">
                <a:solidFill>
                  <a:srgbClr val="3C3333"/>
                </a:solidFill>
                <a:latin typeface="Open Sans Light Bold"/>
              </a:rPr>
              <a:t> Tarif 20% dikenakan dari dasar pengenaan pajak, dengan ketentuan sebagai berikut;</a:t>
            </a:r>
          </a:p>
          <a:p>
            <a:pPr>
              <a:lnSpc>
                <a:spcPts val="3939"/>
              </a:lnSpc>
            </a:pPr>
            <a:r>
              <a:rPr lang="en-US" sz="2813">
                <a:solidFill>
                  <a:srgbClr val="3C3333"/>
                </a:solidFill>
                <a:latin typeface="Open Sans Light Bold"/>
              </a:rPr>
              <a:t>1.     Tarif 20% dari penghasilan bruto</a:t>
            </a:r>
          </a:p>
          <a:p>
            <a:pPr>
              <a:lnSpc>
                <a:spcPts val="3939"/>
              </a:lnSpc>
            </a:pPr>
            <a:r>
              <a:rPr lang="en-US" sz="2813">
                <a:solidFill>
                  <a:srgbClr val="3C3333"/>
                </a:solidFill>
                <a:latin typeface="Open Sans Light Bold"/>
              </a:rPr>
              <a:t>2.     Tarif 20% dari penghasilan neto </a:t>
            </a:r>
          </a:p>
          <a:p>
            <a:pPr>
              <a:lnSpc>
                <a:spcPts val="3939"/>
              </a:lnSpc>
            </a:pPr>
            <a:r>
              <a:rPr lang="en-US" sz="2813">
                <a:solidFill>
                  <a:srgbClr val="3C3333"/>
                </a:solidFill>
                <a:latin typeface="Open Sans Light Bold"/>
              </a:rPr>
              <a:t>3.     Tarif 20% dari penghasilan kena pajak setelah dikurangi pajak penghasilan </a:t>
            </a:r>
          </a:p>
          <a:p>
            <a:pPr algn="ctr">
              <a:lnSpc>
                <a:spcPts val="4779"/>
              </a:lnSpc>
            </a:pPr>
            <a:endParaRPr lang="en-US" sz="2813">
              <a:solidFill>
                <a:srgbClr val="3C3333"/>
              </a:solidFill>
              <a:latin typeface="Open Sans Light Bold"/>
            </a:endParaRPr>
          </a:p>
        </p:txBody>
      </p:sp>
      <p:pic>
        <p:nvPicPr>
          <p:cNvPr id="13" name="Picture 13"/>
          <p:cNvPicPr>
            <a:picLocks noChangeAspect="1"/>
          </p:cNvPicPr>
          <p:nvPr/>
        </p:nvPicPr>
        <p:blipFill>
          <a:blip r:embed="rId11"/>
          <a:srcRect/>
          <a:stretch>
            <a:fillRect/>
          </a:stretch>
        </p:blipFill>
        <p:spPr>
          <a:xfrm>
            <a:off x="121608" y="184332"/>
            <a:ext cx="1814185" cy="168873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666" b="7666"/>
          <a:stretch>
            <a:fillRect/>
          </a:stretch>
        </p:blipFill>
        <p:spPr>
          <a:xfrm>
            <a:off x="0" y="0"/>
            <a:ext cx="18288000" cy="10287000"/>
          </a:xfrm>
          <a:prstGeom prst="rect">
            <a:avLst/>
          </a:prstGeom>
        </p:spPr>
      </p:pic>
      <p:pic>
        <p:nvPicPr>
          <p:cNvPr id="3" name="Picture 3"/>
          <p:cNvPicPr>
            <a:picLocks noChangeAspect="1"/>
          </p:cNvPicPr>
          <p:nvPr/>
        </p:nvPicPr>
        <p:blipFill>
          <a:blip r:embed="rId3"/>
          <a:srcRect t="10280" r="12011" b="10280"/>
          <a:stretch>
            <a:fillRect/>
          </a:stretch>
        </p:blipFill>
        <p:spPr>
          <a:xfrm rot="93812">
            <a:off x="206726" y="1915223"/>
            <a:ext cx="11227564" cy="6854941"/>
          </a:xfrm>
          <a:prstGeom prst="rect">
            <a:avLst/>
          </a:prstGeom>
        </p:spPr>
      </p:pic>
      <p:pic>
        <p:nvPicPr>
          <p:cNvPr id="4" name="Picture 4"/>
          <p:cNvPicPr>
            <a:picLocks noChangeAspect="1"/>
          </p:cNvPicPr>
          <p:nvPr/>
        </p:nvPicPr>
        <p:blipFill>
          <a:blip r:embed="rId4"/>
          <a:srcRect/>
          <a:stretch>
            <a:fillRect/>
          </a:stretch>
        </p:blipFill>
        <p:spPr>
          <a:xfrm rot="1133761">
            <a:off x="13485143" y="4535888"/>
            <a:ext cx="3743352" cy="6389791"/>
          </a:xfrm>
          <a:prstGeom prst="rect">
            <a:avLst/>
          </a:prstGeom>
        </p:spPr>
      </p:pic>
      <p:pic>
        <p:nvPicPr>
          <p:cNvPr id="5" name="Picture 5"/>
          <p:cNvPicPr>
            <a:picLocks noChangeAspect="1"/>
          </p:cNvPicPr>
          <p:nvPr/>
        </p:nvPicPr>
        <p:blipFill>
          <a:blip r:embed="rId4"/>
          <a:srcRect/>
          <a:stretch>
            <a:fillRect/>
          </a:stretch>
        </p:blipFill>
        <p:spPr>
          <a:xfrm rot="1133761">
            <a:off x="14252663" y="4117430"/>
            <a:ext cx="3743352" cy="6389791"/>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03926" flipH="1" flipV="1">
            <a:off x="9301259" y="7592353"/>
            <a:ext cx="9540838" cy="2409062"/>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464876">
            <a:off x="9821484" y="6328498"/>
            <a:ext cx="2687771" cy="806331"/>
          </a:xfrm>
          <a:prstGeom prst="rect">
            <a:avLst/>
          </a:prstGeom>
        </p:spPr>
      </p:pic>
      <p:pic>
        <p:nvPicPr>
          <p:cNvPr id="8" name="Picture 8"/>
          <p:cNvPicPr>
            <a:picLocks noChangeAspect="1"/>
          </p:cNvPicPr>
          <p:nvPr/>
        </p:nvPicPr>
        <p:blipFill>
          <a:blip r:embed="rId9"/>
          <a:srcRect/>
          <a:stretch>
            <a:fillRect/>
          </a:stretch>
        </p:blipFill>
        <p:spPr>
          <a:xfrm>
            <a:off x="121608" y="184332"/>
            <a:ext cx="1814185" cy="1688736"/>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450974" y="184332"/>
            <a:ext cx="4995894" cy="4114800"/>
          </a:xfrm>
          <a:prstGeom prst="rect">
            <a:avLst/>
          </a:prstGeom>
        </p:spPr>
      </p:pic>
      <p:sp>
        <p:nvSpPr>
          <p:cNvPr id="10" name="TextBox 10"/>
          <p:cNvSpPr txBox="1"/>
          <p:nvPr/>
        </p:nvSpPr>
        <p:spPr>
          <a:xfrm rot="303926">
            <a:off x="10221915" y="8150706"/>
            <a:ext cx="8460698" cy="1111141"/>
          </a:xfrm>
          <a:prstGeom prst="rect">
            <a:avLst/>
          </a:prstGeom>
        </p:spPr>
        <p:txBody>
          <a:bodyPr lIns="0" tIns="0" rIns="0" bIns="0" rtlCol="0" anchor="t">
            <a:spAutoFit/>
          </a:bodyPr>
          <a:lstStyle/>
          <a:p>
            <a:pPr algn="ctr">
              <a:lnSpc>
                <a:spcPts val="9100"/>
              </a:lnSpc>
            </a:pPr>
            <a:r>
              <a:rPr lang="en-US" sz="6500">
                <a:solidFill>
                  <a:srgbClr val="3C3333"/>
                </a:solidFill>
                <a:latin typeface="Playfair Display Bold"/>
              </a:rPr>
              <a:t>CONTOH PPH 26</a:t>
            </a:r>
          </a:p>
        </p:txBody>
      </p:sp>
      <p:sp>
        <p:nvSpPr>
          <p:cNvPr id="11" name="TextBox 11"/>
          <p:cNvSpPr txBox="1"/>
          <p:nvPr/>
        </p:nvSpPr>
        <p:spPr>
          <a:xfrm>
            <a:off x="798623" y="3545217"/>
            <a:ext cx="10366747" cy="3050644"/>
          </a:xfrm>
          <a:prstGeom prst="rect">
            <a:avLst/>
          </a:prstGeom>
        </p:spPr>
        <p:txBody>
          <a:bodyPr lIns="0" tIns="0" rIns="0" bIns="0" rtlCol="0" anchor="t">
            <a:spAutoFit/>
          </a:bodyPr>
          <a:lstStyle/>
          <a:p>
            <a:pPr algn="ctr">
              <a:lnSpc>
                <a:spcPts val="3490"/>
              </a:lnSpc>
            </a:pPr>
            <a:r>
              <a:rPr lang="en-US" sz="2493">
                <a:solidFill>
                  <a:srgbClr val="3C3333"/>
                </a:solidFill>
                <a:latin typeface="Playfair Display Bold"/>
              </a:rPr>
              <a:t>a.      Pt. Perdana adalah penerbit buku cerita anak- anak pada bulan maret 2016 perusahaan memberikan royalti sebesar Rp.100.000.000 kepada Akira Toriyama sebagai pengarang buku cerita anak- anak dragon ball. Akira Toriyama adalah wajib pajak luar negeri. PPH pasal 26 yang dipotong oleh Pt.Perdana adalah;</a:t>
            </a:r>
          </a:p>
          <a:p>
            <a:pPr algn="ctr">
              <a:lnSpc>
                <a:spcPts val="3490"/>
              </a:lnSpc>
            </a:pPr>
            <a:r>
              <a:rPr lang="en-US" sz="2493">
                <a:solidFill>
                  <a:srgbClr val="3C3333"/>
                </a:solidFill>
                <a:latin typeface="Playfair Display Bold"/>
              </a:rPr>
              <a:t>20% x Rp.100.000.000 = Rp. 20.000.000</a:t>
            </a:r>
          </a:p>
          <a:p>
            <a:pPr algn="ctr">
              <a:lnSpc>
                <a:spcPts val="3490"/>
              </a:lnSpc>
            </a:pPr>
            <a:endParaRPr lang="en-US" sz="2493">
              <a:solidFill>
                <a:srgbClr val="3C3333"/>
              </a:solidFill>
              <a:latin typeface="Playfair Display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666" b="7666"/>
          <a:stretch>
            <a:fillRect/>
          </a:stretch>
        </p:blipFill>
        <p:spPr>
          <a:xfrm>
            <a:off x="0" y="0"/>
            <a:ext cx="18288000" cy="10287000"/>
          </a:xfrm>
          <a:prstGeom prst="rect">
            <a:avLst/>
          </a:prstGeom>
        </p:spPr>
      </p:pic>
      <p:pic>
        <p:nvPicPr>
          <p:cNvPr id="3" name="Picture 3"/>
          <p:cNvPicPr>
            <a:picLocks noChangeAspect="1"/>
          </p:cNvPicPr>
          <p:nvPr/>
        </p:nvPicPr>
        <p:blipFill>
          <a:blip r:embed="rId3"/>
          <a:srcRect t="9590" b="9590"/>
          <a:stretch>
            <a:fillRect/>
          </a:stretch>
        </p:blipFill>
        <p:spPr>
          <a:xfrm rot="-134065">
            <a:off x="2907424" y="1449247"/>
            <a:ext cx="8397755" cy="5989444"/>
          </a:xfrm>
          <a:prstGeom prst="rect">
            <a:avLst/>
          </a:prstGeom>
        </p:spPr>
      </p:pic>
      <p:pic>
        <p:nvPicPr>
          <p:cNvPr id="4" name="Picture 4"/>
          <p:cNvPicPr>
            <a:picLocks noChangeAspect="1"/>
          </p:cNvPicPr>
          <p:nvPr/>
        </p:nvPicPr>
        <p:blipFill>
          <a:blip r:embed="rId4"/>
          <a:srcRect/>
          <a:stretch>
            <a:fillRect/>
          </a:stretch>
        </p:blipFill>
        <p:spPr>
          <a:xfrm>
            <a:off x="5178040" y="8105495"/>
            <a:ext cx="9972595" cy="218150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7775" y="6369139"/>
            <a:ext cx="1752545" cy="5192727"/>
          </a:xfrm>
          <a:prstGeom prst="rect">
            <a:avLst/>
          </a:prstGeom>
        </p:spPr>
      </p:pic>
      <p:pic>
        <p:nvPicPr>
          <p:cNvPr id="6" name="Picture 6"/>
          <p:cNvPicPr>
            <a:picLocks noChangeAspect="1"/>
          </p:cNvPicPr>
          <p:nvPr/>
        </p:nvPicPr>
        <p:blipFill>
          <a:blip r:embed="rId7"/>
          <a:srcRect/>
          <a:stretch>
            <a:fillRect/>
          </a:stretch>
        </p:blipFill>
        <p:spPr>
          <a:xfrm rot="-151323">
            <a:off x="1803421" y="2793914"/>
            <a:ext cx="1850081" cy="2353044"/>
          </a:xfrm>
          <a:prstGeom prst="rect">
            <a:avLst/>
          </a:prstGeom>
        </p:spPr>
      </p:pic>
      <p:sp>
        <p:nvSpPr>
          <p:cNvPr id="7" name="TextBox 7"/>
          <p:cNvSpPr txBox="1"/>
          <p:nvPr/>
        </p:nvSpPr>
        <p:spPr>
          <a:xfrm>
            <a:off x="7141386" y="8682087"/>
            <a:ext cx="6603438" cy="1028601"/>
          </a:xfrm>
          <a:prstGeom prst="rect">
            <a:avLst/>
          </a:prstGeom>
        </p:spPr>
        <p:txBody>
          <a:bodyPr lIns="0" tIns="0" rIns="0" bIns="0" rtlCol="0" anchor="t">
            <a:spAutoFit/>
          </a:bodyPr>
          <a:lstStyle/>
          <a:p>
            <a:pPr algn="ctr">
              <a:lnSpc>
                <a:spcPts val="8399"/>
              </a:lnSpc>
            </a:pPr>
            <a:r>
              <a:rPr lang="en-US" sz="5999">
                <a:solidFill>
                  <a:srgbClr val="3C3333"/>
                </a:solidFill>
                <a:latin typeface="Dream Avenue"/>
              </a:rPr>
              <a:t>CONTOH PPH 26</a:t>
            </a:r>
          </a:p>
        </p:txBody>
      </p:sp>
      <p:sp>
        <p:nvSpPr>
          <p:cNvPr id="8" name="TextBox 8"/>
          <p:cNvSpPr txBox="1"/>
          <p:nvPr/>
        </p:nvSpPr>
        <p:spPr>
          <a:xfrm rot="-117270">
            <a:off x="3878576" y="2249634"/>
            <a:ext cx="6524787" cy="5240734"/>
          </a:xfrm>
          <a:prstGeom prst="rect">
            <a:avLst/>
          </a:prstGeom>
        </p:spPr>
        <p:txBody>
          <a:bodyPr lIns="0" tIns="0" rIns="0" bIns="0" rtlCol="0" anchor="t">
            <a:spAutoFit/>
          </a:bodyPr>
          <a:lstStyle/>
          <a:p>
            <a:pPr algn="ctr">
              <a:lnSpc>
                <a:spcPts val="3499"/>
              </a:lnSpc>
            </a:pPr>
            <a:r>
              <a:rPr lang="en-US" sz="2499">
                <a:solidFill>
                  <a:srgbClr val="3C3333"/>
                </a:solidFill>
                <a:latin typeface="Alike"/>
              </a:rPr>
              <a:t>Pt. Ananda merupakan perusahaan persewaan gedung kantor. Pada tahun 2022 perusahaan mengasuransikan bangunan bertingkat ke perusahaan asuransi di luar negeri Building Life Inc. Premi yang dibayar oleh Pt.Ananda kepada Building Life Inc, sebesar Rp.1.000.000.000 </a:t>
            </a:r>
          </a:p>
          <a:p>
            <a:pPr algn="ctr">
              <a:lnSpc>
                <a:spcPts val="3499"/>
              </a:lnSpc>
            </a:pPr>
            <a:r>
              <a:rPr lang="en-US" sz="2499">
                <a:solidFill>
                  <a:srgbClr val="3C3333"/>
                </a:solidFill>
                <a:latin typeface="Alike"/>
              </a:rPr>
              <a:t>Pph pasal 26 yang dipotong oleh Pt. Ananda adalah;</a:t>
            </a:r>
          </a:p>
          <a:p>
            <a:pPr algn="ctr">
              <a:lnSpc>
                <a:spcPts val="3499"/>
              </a:lnSpc>
            </a:pPr>
            <a:r>
              <a:rPr lang="en-US" sz="2499">
                <a:solidFill>
                  <a:srgbClr val="3C3333"/>
                </a:solidFill>
                <a:latin typeface="Alike"/>
              </a:rPr>
              <a:t>20% x 50% x Rp. 1.000.000.000 = Rp.100.000.000</a:t>
            </a:r>
          </a:p>
          <a:p>
            <a:pPr algn="ctr">
              <a:lnSpc>
                <a:spcPts val="3499"/>
              </a:lnSpc>
            </a:pPr>
            <a:endParaRPr lang="en-US" sz="2499">
              <a:solidFill>
                <a:srgbClr val="3C3333"/>
              </a:solidFill>
              <a:latin typeface="Alike"/>
            </a:endParaRPr>
          </a:p>
        </p:txBody>
      </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76021" y="6067803"/>
            <a:ext cx="1752545" cy="5192727"/>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5801344"/>
            <a:ext cx="1752545" cy="5192727"/>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8533" y="6661937"/>
            <a:ext cx="1752545" cy="5192727"/>
          </a:xfrm>
          <a:prstGeom prst="rect">
            <a:avLst/>
          </a:prstGeom>
        </p:spPr>
      </p:pic>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535455" y="5648944"/>
            <a:ext cx="1752545" cy="5192727"/>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659182" y="6870020"/>
            <a:ext cx="1752545" cy="5192727"/>
          </a:xfrm>
          <a:prstGeom prst="rect">
            <a:avLst/>
          </a:prstGeom>
        </p:spPr>
      </p:pic>
      <p:pic>
        <p:nvPicPr>
          <p:cNvPr id="14" name="Picture 14"/>
          <p:cNvPicPr>
            <a:picLocks noChangeAspect="1"/>
          </p:cNvPicPr>
          <p:nvPr/>
        </p:nvPicPr>
        <p:blipFill>
          <a:blip r:embed="rId8"/>
          <a:srcRect/>
          <a:stretch>
            <a:fillRect/>
          </a:stretch>
        </p:blipFill>
        <p:spPr>
          <a:xfrm>
            <a:off x="121608" y="184332"/>
            <a:ext cx="1814185" cy="168873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666" b="7666"/>
          <a:stretch>
            <a:fillRect/>
          </a:stretch>
        </p:blipFill>
        <p:spPr>
          <a:xfrm>
            <a:off x="0" y="0"/>
            <a:ext cx="18288000" cy="10287000"/>
          </a:xfrm>
          <a:prstGeom prst="rect">
            <a:avLst/>
          </a:prstGeom>
        </p:spPr>
      </p:pic>
      <p:pic>
        <p:nvPicPr>
          <p:cNvPr id="3" name="Picture 3"/>
          <p:cNvPicPr>
            <a:picLocks noChangeAspect="1"/>
          </p:cNvPicPr>
          <p:nvPr/>
        </p:nvPicPr>
        <p:blipFill>
          <a:blip r:embed="rId3"/>
          <a:srcRect l="1658" t="8890" b="21165"/>
          <a:stretch>
            <a:fillRect/>
          </a:stretch>
        </p:blipFill>
        <p:spPr>
          <a:xfrm rot="-176624">
            <a:off x="1008381" y="1013459"/>
            <a:ext cx="16102107" cy="826008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13196" flipH="1" flipV="1">
            <a:off x="10861795" y="9212557"/>
            <a:ext cx="8510443" cy="2148887"/>
          </a:xfrm>
          <a:prstGeom prst="rect">
            <a:avLst/>
          </a:prstGeom>
        </p:spPr>
      </p:pic>
      <p:sp>
        <p:nvSpPr>
          <p:cNvPr id="5" name="TextBox 5"/>
          <p:cNvSpPr txBox="1"/>
          <p:nvPr/>
        </p:nvSpPr>
        <p:spPr>
          <a:xfrm>
            <a:off x="10114599" y="9207203"/>
            <a:ext cx="6878492" cy="679383"/>
          </a:xfrm>
          <a:prstGeom prst="rect">
            <a:avLst/>
          </a:prstGeom>
        </p:spPr>
        <p:txBody>
          <a:bodyPr lIns="0" tIns="0" rIns="0" bIns="0" rtlCol="0" anchor="t">
            <a:spAutoFit/>
          </a:bodyPr>
          <a:lstStyle/>
          <a:p>
            <a:pPr algn="ctr">
              <a:lnSpc>
                <a:spcPts val="5600"/>
              </a:lnSpc>
            </a:pPr>
            <a:r>
              <a:rPr lang="en-US" sz="4000">
                <a:solidFill>
                  <a:srgbClr val="3C3333"/>
                </a:solidFill>
                <a:latin typeface="Playfair Display Bold"/>
              </a:rPr>
              <a:t>CONTOH PPH 26</a:t>
            </a:r>
          </a:p>
        </p:txBody>
      </p:sp>
      <p:sp>
        <p:nvSpPr>
          <p:cNvPr id="6" name="TextBox 6"/>
          <p:cNvSpPr txBox="1"/>
          <p:nvPr/>
        </p:nvSpPr>
        <p:spPr>
          <a:xfrm rot="-189633">
            <a:off x="3107263" y="1296292"/>
            <a:ext cx="13127446" cy="6938726"/>
          </a:xfrm>
          <a:prstGeom prst="rect">
            <a:avLst/>
          </a:prstGeom>
        </p:spPr>
        <p:txBody>
          <a:bodyPr lIns="0" tIns="0" rIns="0" bIns="0" rtlCol="0" anchor="t">
            <a:spAutoFit/>
          </a:bodyPr>
          <a:lstStyle/>
          <a:p>
            <a:pPr>
              <a:lnSpc>
                <a:spcPts val="4649"/>
              </a:lnSpc>
            </a:pPr>
            <a:r>
              <a:rPr lang="en-US" sz="3099">
                <a:solidFill>
                  <a:srgbClr val="3C3333"/>
                </a:solidFill>
                <a:latin typeface="Alike"/>
              </a:rPr>
              <a:t>Suatu bentuk usaha tetap di indonesia memperoleh penghasilan kena pajak sebesar Rp. 17.500.000.000</a:t>
            </a:r>
          </a:p>
          <a:p>
            <a:pPr>
              <a:lnSpc>
                <a:spcPts val="4649"/>
              </a:lnSpc>
            </a:pPr>
            <a:r>
              <a:rPr lang="en-US" sz="3099">
                <a:solidFill>
                  <a:srgbClr val="3C3333"/>
                </a:solidFill>
                <a:latin typeface="Alike"/>
              </a:rPr>
              <a:t>PPH Pasal 26 sebagai berikut;</a:t>
            </a:r>
          </a:p>
          <a:p>
            <a:pPr>
              <a:lnSpc>
                <a:spcPts val="4649"/>
              </a:lnSpc>
            </a:pPr>
            <a:r>
              <a:rPr lang="en-US" sz="3099">
                <a:solidFill>
                  <a:srgbClr val="3C3333"/>
                </a:solidFill>
                <a:latin typeface="Alike"/>
              </a:rPr>
              <a:t>Penghasilan Kena Pajak                                      Rp. 17.500.000.000</a:t>
            </a:r>
          </a:p>
          <a:p>
            <a:pPr>
              <a:lnSpc>
                <a:spcPts val="4649"/>
              </a:lnSpc>
            </a:pPr>
            <a:r>
              <a:rPr lang="en-US" sz="3099">
                <a:solidFill>
                  <a:srgbClr val="3C3333"/>
                </a:solidFill>
                <a:latin typeface="Alike"/>
              </a:rPr>
              <a:t>PPH Terutang ( 25% x RP.17.500.000)              Rp.4.375.000</a:t>
            </a:r>
          </a:p>
          <a:p>
            <a:pPr>
              <a:lnSpc>
                <a:spcPts val="4649"/>
              </a:lnSpc>
            </a:pPr>
            <a:r>
              <a:rPr lang="en-US" sz="3099">
                <a:solidFill>
                  <a:srgbClr val="3C3333"/>
                </a:solidFill>
                <a:latin typeface="Alike"/>
              </a:rPr>
              <a:t>Penghasilan setelah dikurangi pajak                    Rp. 13.125.000</a:t>
            </a:r>
          </a:p>
          <a:p>
            <a:pPr>
              <a:lnSpc>
                <a:spcPts val="4649"/>
              </a:lnSpc>
            </a:pPr>
            <a:r>
              <a:rPr lang="en-US" sz="3099">
                <a:solidFill>
                  <a:srgbClr val="3C3333"/>
                </a:solidFill>
                <a:latin typeface="Alike"/>
              </a:rPr>
              <a:t>PPH Pasal 26 yang terutang </a:t>
            </a:r>
          </a:p>
          <a:p>
            <a:pPr>
              <a:lnSpc>
                <a:spcPts val="4649"/>
              </a:lnSpc>
            </a:pPr>
            <a:r>
              <a:rPr lang="en-US" sz="3099">
                <a:solidFill>
                  <a:srgbClr val="3C3333"/>
                </a:solidFill>
                <a:latin typeface="Alike"/>
              </a:rPr>
              <a:t>20% x Rp.13.125.000                                          Rp.2.625.000</a:t>
            </a:r>
          </a:p>
          <a:p>
            <a:pPr>
              <a:lnSpc>
                <a:spcPts val="4649"/>
              </a:lnSpc>
            </a:pPr>
            <a:r>
              <a:rPr lang="en-US" sz="3099">
                <a:solidFill>
                  <a:srgbClr val="3C3333"/>
                </a:solidFill>
                <a:latin typeface="Alike"/>
              </a:rPr>
              <a:t>Jika penghasilan setelah dikurangi pajak tersebut ditanamkan kembali di indonesia atas penghasilan sebesar Rp.13.125.000 tidak dipotong PPH Pasal 26.</a:t>
            </a:r>
          </a:p>
          <a:p>
            <a:pPr>
              <a:lnSpc>
                <a:spcPts val="4649"/>
              </a:lnSpc>
            </a:pPr>
            <a:endParaRPr lang="en-US" sz="3099">
              <a:solidFill>
                <a:srgbClr val="3C3333"/>
              </a:solidFill>
              <a:latin typeface="Alike"/>
            </a:endParaRPr>
          </a:p>
        </p:txBody>
      </p:sp>
      <p:pic>
        <p:nvPicPr>
          <p:cNvPr id="7" name="Picture 7"/>
          <p:cNvPicPr>
            <a:picLocks noChangeAspect="1"/>
          </p:cNvPicPr>
          <p:nvPr/>
        </p:nvPicPr>
        <p:blipFill>
          <a:blip r:embed="rId6"/>
          <a:srcRect/>
          <a:stretch>
            <a:fillRect/>
          </a:stretch>
        </p:blipFill>
        <p:spPr>
          <a:xfrm rot="-1094302">
            <a:off x="-1030489" y="5750433"/>
            <a:ext cx="5109553" cy="7669122"/>
          </a:xfrm>
          <a:prstGeom prst="rect">
            <a:avLst/>
          </a:prstGeom>
        </p:spPr>
      </p:pic>
      <p:pic>
        <p:nvPicPr>
          <p:cNvPr id="8" name="Picture 8"/>
          <p:cNvPicPr>
            <a:picLocks noChangeAspect="1"/>
          </p:cNvPicPr>
          <p:nvPr/>
        </p:nvPicPr>
        <p:blipFill>
          <a:blip r:embed="rId7"/>
          <a:srcRect/>
          <a:stretch>
            <a:fillRect/>
          </a:stretch>
        </p:blipFill>
        <p:spPr>
          <a:xfrm rot="-321860">
            <a:off x="833458" y="9690522"/>
            <a:ext cx="2289198" cy="675313"/>
          </a:xfrm>
          <a:prstGeom prst="rect">
            <a:avLst/>
          </a:prstGeom>
        </p:spPr>
      </p:pic>
      <p:pic>
        <p:nvPicPr>
          <p:cNvPr id="9" name="Picture 9"/>
          <p:cNvPicPr>
            <a:picLocks noChangeAspect="1"/>
          </p:cNvPicPr>
          <p:nvPr/>
        </p:nvPicPr>
        <p:blipFill>
          <a:blip r:embed="rId8"/>
          <a:srcRect/>
          <a:stretch>
            <a:fillRect/>
          </a:stretch>
        </p:blipFill>
        <p:spPr>
          <a:xfrm rot="320339">
            <a:off x="14549318" y="1957686"/>
            <a:ext cx="1844714" cy="555720"/>
          </a:xfrm>
          <a:prstGeom prst="rect">
            <a:avLst/>
          </a:prstGeom>
        </p:spPr>
      </p:pic>
      <p:pic>
        <p:nvPicPr>
          <p:cNvPr id="10" name="Picture 10"/>
          <p:cNvPicPr>
            <a:picLocks noChangeAspect="1"/>
          </p:cNvPicPr>
          <p:nvPr/>
        </p:nvPicPr>
        <p:blipFill>
          <a:blip r:embed="rId9"/>
          <a:srcRect/>
          <a:stretch>
            <a:fillRect/>
          </a:stretch>
        </p:blipFill>
        <p:spPr>
          <a:xfrm rot="510870">
            <a:off x="14763691" y="6851828"/>
            <a:ext cx="1910463" cy="576323"/>
          </a:xfrm>
          <a:prstGeom prst="rect">
            <a:avLst/>
          </a:prstGeom>
        </p:spPr>
      </p:pic>
      <p:pic>
        <p:nvPicPr>
          <p:cNvPr id="11" name="Picture 11"/>
          <p:cNvPicPr>
            <a:picLocks noChangeAspect="1"/>
          </p:cNvPicPr>
          <p:nvPr/>
        </p:nvPicPr>
        <p:blipFill>
          <a:blip r:embed="rId10"/>
          <a:srcRect/>
          <a:stretch>
            <a:fillRect/>
          </a:stretch>
        </p:blipFill>
        <p:spPr>
          <a:xfrm>
            <a:off x="121608" y="184332"/>
            <a:ext cx="1814185" cy="168873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666" b="766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2362163" y="2484674"/>
            <a:ext cx="13563674" cy="698529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989311" y="456241"/>
            <a:ext cx="1779651"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71500">
            <a:off x="12989311" y="4197595"/>
            <a:ext cx="1244819" cy="373446"/>
          </a:xfrm>
          <a:prstGeom prst="rect">
            <a:avLst/>
          </a:prstGeom>
        </p:spPr>
      </p:pic>
      <p:pic>
        <p:nvPicPr>
          <p:cNvPr id="6" name="Picture 6"/>
          <p:cNvPicPr>
            <a:picLocks noChangeAspect="1"/>
          </p:cNvPicPr>
          <p:nvPr/>
        </p:nvPicPr>
        <p:blipFill>
          <a:blip r:embed="rId8"/>
          <a:srcRect/>
          <a:stretch>
            <a:fillRect/>
          </a:stretch>
        </p:blipFill>
        <p:spPr>
          <a:xfrm>
            <a:off x="16250858" y="269090"/>
            <a:ext cx="441385" cy="1643780"/>
          </a:xfrm>
          <a:prstGeom prst="rect">
            <a:avLst/>
          </a:prstGeom>
        </p:spPr>
      </p:pic>
      <p:pic>
        <p:nvPicPr>
          <p:cNvPr id="7" name="Picture 7"/>
          <p:cNvPicPr>
            <a:picLocks noChangeAspect="1"/>
          </p:cNvPicPr>
          <p:nvPr/>
        </p:nvPicPr>
        <p:blipFill>
          <a:blip r:embed="rId9"/>
          <a:srcRect/>
          <a:stretch>
            <a:fillRect/>
          </a:stretch>
        </p:blipFill>
        <p:spPr>
          <a:xfrm>
            <a:off x="-4687398" y="1345664"/>
            <a:ext cx="16230600" cy="3469291"/>
          </a:xfrm>
          <a:prstGeom prst="rect">
            <a:avLst/>
          </a:prstGeom>
        </p:spPr>
      </p:pic>
      <p:sp>
        <p:nvSpPr>
          <p:cNvPr id="8" name="TextBox 8"/>
          <p:cNvSpPr txBox="1"/>
          <p:nvPr/>
        </p:nvSpPr>
        <p:spPr>
          <a:xfrm>
            <a:off x="2726103" y="4900679"/>
            <a:ext cx="12835794" cy="920115"/>
          </a:xfrm>
          <a:prstGeom prst="rect">
            <a:avLst/>
          </a:prstGeom>
        </p:spPr>
        <p:txBody>
          <a:bodyPr lIns="0" tIns="0" rIns="0" bIns="0" rtlCol="0" anchor="t">
            <a:spAutoFit/>
          </a:bodyPr>
          <a:lstStyle/>
          <a:p>
            <a:pPr algn="ctr">
              <a:lnSpc>
                <a:spcPts val="7559"/>
              </a:lnSpc>
            </a:pPr>
            <a:r>
              <a:rPr lang="en-US" sz="5400">
                <a:solidFill>
                  <a:srgbClr val="3C3333"/>
                </a:solidFill>
                <a:latin typeface="Asset"/>
              </a:rPr>
              <a:t>TERIMAKASIH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5254523" y="1569539"/>
            <a:ext cx="10136697" cy="6854941"/>
          </a:xfrm>
          <a:prstGeom prst="rect">
            <a:avLst/>
          </a:prstGeom>
        </p:spPr>
      </p:pic>
      <p:grpSp>
        <p:nvGrpSpPr>
          <p:cNvPr id="4" name="Group 4"/>
          <p:cNvGrpSpPr>
            <a:grpSpLocks noChangeAspect="1"/>
          </p:cNvGrpSpPr>
          <p:nvPr/>
        </p:nvGrpSpPr>
        <p:grpSpPr>
          <a:xfrm rot="265335">
            <a:off x="3016832" y="859592"/>
            <a:ext cx="4589672" cy="5331868"/>
            <a:chOff x="0" y="0"/>
            <a:chExt cx="5466080" cy="6350000"/>
          </a:xfrm>
        </p:grpSpPr>
        <p:sp>
          <p:nvSpPr>
            <p:cNvPr id="5" name="Freeform 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6" name="Freeform 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22045" r="-22045"/>
              </a:stretch>
            </a:blipFill>
          </p:spPr>
        </p:sp>
        <p:sp>
          <p:nvSpPr>
            <p:cNvPr id="7" name="Freeform 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8" name="Freeform 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pic>
        <p:nvPicPr>
          <p:cNvPr id="9" name="Picture 9"/>
          <p:cNvPicPr>
            <a:picLocks noChangeAspect="1"/>
          </p:cNvPicPr>
          <p:nvPr/>
        </p:nvPicPr>
        <p:blipFill>
          <a:blip r:embed="rId5"/>
          <a:srcRect/>
          <a:stretch>
            <a:fillRect/>
          </a:stretch>
        </p:blipFill>
        <p:spPr>
          <a:xfrm rot="-651392">
            <a:off x="1118757" y="1295217"/>
            <a:ext cx="3398692" cy="5984491"/>
          </a:xfrm>
          <a:prstGeom prst="rect">
            <a:avLst/>
          </a:prstGeom>
        </p:spPr>
      </p:pic>
      <p:grpSp>
        <p:nvGrpSpPr>
          <p:cNvPr id="10" name="Group 10"/>
          <p:cNvGrpSpPr>
            <a:grpSpLocks noChangeAspect="1"/>
          </p:cNvGrpSpPr>
          <p:nvPr/>
        </p:nvGrpSpPr>
        <p:grpSpPr>
          <a:xfrm rot="-594897">
            <a:off x="1072463" y="4075634"/>
            <a:ext cx="4589672" cy="5331868"/>
            <a:chOff x="0" y="0"/>
            <a:chExt cx="5466080" cy="6350000"/>
          </a:xfrm>
        </p:grpSpPr>
        <p:sp>
          <p:nvSpPr>
            <p:cNvPr id="11" name="Freeform 11"/>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2" name="Freeform 12"/>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2045" r="-22045"/>
              </a:stretch>
            </a:blipFill>
          </p:spPr>
        </p:sp>
        <p:sp>
          <p:nvSpPr>
            <p:cNvPr id="13" name="Freeform 13"/>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4" name="Freeform 14"/>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flipV="1">
            <a:off x="8747162" y="7028931"/>
            <a:ext cx="9540838" cy="2409062"/>
          </a:xfrm>
          <a:prstGeom prst="rect">
            <a:avLst/>
          </a:prstGeom>
        </p:spPr>
      </p:pic>
      <p:sp>
        <p:nvSpPr>
          <p:cNvPr id="16" name="TextBox 16"/>
          <p:cNvSpPr txBox="1"/>
          <p:nvPr/>
        </p:nvSpPr>
        <p:spPr>
          <a:xfrm>
            <a:off x="9287232" y="7455272"/>
            <a:ext cx="8460698" cy="1394355"/>
          </a:xfrm>
          <a:prstGeom prst="rect">
            <a:avLst/>
          </a:prstGeom>
        </p:spPr>
        <p:txBody>
          <a:bodyPr lIns="0" tIns="0" rIns="0" bIns="0" rtlCol="0" anchor="t">
            <a:spAutoFit/>
          </a:bodyPr>
          <a:lstStyle/>
          <a:p>
            <a:pPr algn="ctr">
              <a:lnSpc>
                <a:spcPts val="11340"/>
              </a:lnSpc>
            </a:pPr>
            <a:r>
              <a:rPr lang="en-US" sz="8100">
                <a:solidFill>
                  <a:srgbClr val="FFFFFF"/>
                </a:solidFill>
                <a:latin typeface="Dream Avenue"/>
              </a:rPr>
              <a:t>Pengertian</a:t>
            </a:r>
          </a:p>
        </p:txBody>
      </p:sp>
      <p:sp>
        <p:nvSpPr>
          <p:cNvPr id="17" name="TextBox 17"/>
          <p:cNvSpPr txBox="1"/>
          <p:nvPr/>
        </p:nvSpPr>
        <p:spPr>
          <a:xfrm>
            <a:off x="7805233" y="2140660"/>
            <a:ext cx="6948643" cy="4676854"/>
          </a:xfrm>
          <a:prstGeom prst="rect">
            <a:avLst/>
          </a:prstGeom>
        </p:spPr>
        <p:txBody>
          <a:bodyPr lIns="0" tIns="0" rIns="0" bIns="0" rtlCol="0" anchor="t">
            <a:spAutoFit/>
          </a:bodyPr>
          <a:lstStyle/>
          <a:p>
            <a:pPr algn="ctr">
              <a:lnSpc>
                <a:spcPts val="3080"/>
              </a:lnSpc>
            </a:pPr>
            <a:r>
              <a:rPr lang="en-US" sz="2200">
                <a:solidFill>
                  <a:srgbClr val="3C3333"/>
                </a:solidFill>
                <a:latin typeface="Alike"/>
              </a:rPr>
              <a:t> Menurut undang-undang Nomor 36 Tahun 2008, PPh Pasal 21 adalah pemotongan pajak atas penghasilan sehubungan dengan pekerjaan, jasa atau kegiatan dengan nama dan dalam bentuk apapun yang diterima atau diperoleh wajib pajak orang pribadi dalam negeri dan pemberi kerja, bendahara pemerinta, dana pensiun atau badan lain yang membayarkan uang pensiun. </a:t>
            </a:r>
          </a:p>
          <a:p>
            <a:pPr algn="ctr">
              <a:lnSpc>
                <a:spcPts val="3080"/>
              </a:lnSpc>
            </a:pPr>
            <a:r>
              <a:rPr lang="en-US" sz="2200">
                <a:solidFill>
                  <a:srgbClr val="3C3333"/>
                </a:solidFill>
                <a:latin typeface="Alike"/>
              </a:rPr>
              <a:t>Menurut Undang-Undang Nomor 36 Tahun 2008, PPh Pasal 26  merupakan pajak yang dikenakan atas penghasilan yang diterima atau diperoleh wajib pajak luar negeri dari Indonesia selain bentuk usaha tetap (BUT) yang berada di Indonesia.</a:t>
            </a:r>
          </a:p>
        </p:txBody>
      </p:sp>
      <p:pic>
        <p:nvPicPr>
          <p:cNvPr id="18" name="Picture 18"/>
          <p:cNvPicPr>
            <a:picLocks noChangeAspect="1"/>
          </p:cNvPicPr>
          <p:nvPr/>
        </p:nvPicPr>
        <p:blipFill>
          <a:blip r:embed="rId9"/>
          <a:srcRect/>
          <a:stretch>
            <a:fillRect/>
          </a:stretch>
        </p:blipFill>
        <p:spPr>
          <a:xfrm>
            <a:off x="121608" y="184332"/>
            <a:ext cx="1814185" cy="168873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666" b="766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134065">
            <a:off x="3809327" y="124992"/>
            <a:ext cx="6524021" cy="5757449"/>
          </a:xfrm>
          <a:prstGeom prst="rect">
            <a:avLst/>
          </a:prstGeom>
        </p:spPr>
      </p:pic>
      <p:pic>
        <p:nvPicPr>
          <p:cNvPr id="4" name="Picture 4"/>
          <p:cNvPicPr>
            <a:picLocks noChangeAspect="1"/>
          </p:cNvPicPr>
          <p:nvPr/>
        </p:nvPicPr>
        <p:blipFill>
          <a:blip r:embed="rId3"/>
          <a:srcRect/>
          <a:stretch>
            <a:fillRect/>
          </a:stretch>
        </p:blipFill>
        <p:spPr>
          <a:xfrm rot="318493">
            <a:off x="8938200" y="4511638"/>
            <a:ext cx="6524021" cy="5757449"/>
          </a:xfrm>
          <a:prstGeom prst="rect">
            <a:avLst/>
          </a:prstGeom>
        </p:spPr>
      </p:pic>
      <p:pic>
        <p:nvPicPr>
          <p:cNvPr id="5" name="Picture 5"/>
          <p:cNvPicPr>
            <a:picLocks noChangeAspect="1"/>
          </p:cNvPicPr>
          <p:nvPr/>
        </p:nvPicPr>
        <p:blipFill>
          <a:blip r:embed="rId4"/>
          <a:srcRect/>
          <a:stretch>
            <a:fillRect/>
          </a:stretch>
        </p:blipFill>
        <p:spPr>
          <a:xfrm>
            <a:off x="10443105" y="1589145"/>
            <a:ext cx="9972595" cy="2181505"/>
          </a:xfrm>
          <a:prstGeom prst="rect">
            <a:avLst/>
          </a:prstGeom>
        </p:spPr>
      </p:pic>
      <p:pic>
        <p:nvPicPr>
          <p:cNvPr id="6" name="Picture 6"/>
          <p:cNvPicPr>
            <a:picLocks noChangeAspect="1"/>
          </p:cNvPicPr>
          <p:nvPr/>
        </p:nvPicPr>
        <p:blipFill>
          <a:blip r:embed="rId5"/>
          <a:srcRect/>
          <a:stretch>
            <a:fillRect/>
          </a:stretch>
        </p:blipFill>
        <p:spPr>
          <a:xfrm>
            <a:off x="-1286726" y="7425172"/>
            <a:ext cx="9972595" cy="2181505"/>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81670" y="1328263"/>
            <a:ext cx="2746629" cy="4114800"/>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527401" y="6520913"/>
            <a:ext cx="3766087" cy="3766087"/>
          </a:xfrm>
          <a:prstGeom prst="rect">
            <a:avLst/>
          </a:prstGeom>
        </p:spPr>
      </p:pic>
      <p:sp>
        <p:nvSpPr>
          <p:cNvPr id="9" name="TextBox 9"/>
          <p:cNvSpPr txBox="1"/>
          <p:nvPr/>
        </p:nvSpPr>
        <p:spPr>
          <a:xfrm>
            <a:off x="11418184" y="2157611"/>
            <a:ext cx="6603438" cy="1028601"/>
          </a:xfrm>
          <a:prstGeom prst="rect">
            <a:avLst/>
          </a:prstGeom>
        </p:spPr>
        <p:txBody>
          <a:bodyPr lIns="0" tIns="0" rIns="0" bIns="0" rtlCol="0" anchor="t">
            <a:spAutoFit/>
          </a:bodyPr>
          <a:lstStyle/>
          <a:p>
            <a:pPr algn="ctr">
              <a:lnSpc>
                <a:spcPts val="8399"/>
              </a:lnSpc>
            </a:pPr>
            <a:r>
              <a:rPr lang="en-US" sz="5999">
                <a:solidFill>
                  <a:srgbClr val="3C3333"/>
                </a:solidFill>
                <a:latin typeface="Dream Avenue"/>
              </a:rPr>
              <a:t>Subjek PPh Pasal 21</a:t>
            </a:r>
          </a:p>
        </p:txBody>
      </p:sp>
      <p:sp>
        <p:nvSpPr>
          <p:cNvPr id="10" name="TextBox 10"/>
          <p:cNvSpPr txBox="1"/>
          <p:nvPr/>
        </p:nvSpPr>
        <p:spPr>
          <a:xfrm>
            <a:off x="467900" y="7939662"/>
            <a:ext cx="6878492" cy="1028601"/>
          </a:xfrm>
          <a:prstGeom prst="rect">
            <a:avLst/>
          </a:prstGeom>
        </p:spPr>
        <p:txBody>
          <a:bodyPr lIns="0" tIns="0" rIns="0" bIns="0" rtlCol="0" anchor="t">
            <a:spAutoFit/>
          </a:bodyPr>
          <a:lstStyle/>
          <a:p>
            <a:pPr algn="ctr">
              <a:lnSpc>
                <a:spcPts val="8399"/>
              </a:lnSpc>
            </a:pPr>
            <a:r>
              <a:rPr lang="en-US" sz="5999">
                <a:solidFill>
                  <a:srgbClr val="3C3333"/>
                </a:solidFill>
                <a:latin typeface="Dream Avenue"/>
              </a:rPr>
              <a:t>Subjek PPh Pasal 26</a:t>
            </a:r>
          </a:p>
        </p:txBody>
      </p:sp>
      <p:sp>
        <p:nvSpPr>
          <p:cNvPr id="11" name="TextBox 11"/>
          <p:cNvSpPr txBox="1"/>
          <p:nvPr/>
        </p:nvSpPr>
        <p:spPr>
          <a:xfrm rot="-117270">
            <a:off x="5241424" y="1357886"/>
            <a:ext cx="4592101" cy="3708374"/>
          </a:xfrm>
          <a:prstGeom prst="rect">
            <a:avLst/>
          </a:prstGeom>
        </p:spPr>
        <p:txBody>
          <a:bodyPr lIns="0" tIns="0" rIns="0" bIns="0" rtlCol="0" anchor="t">
            <a:spAutoFit/>
          </a:bodyPr>
          <a:lstStyle/>
          <a:p>
            <a:pPr>
              <a:lnSpc>
                <a:spcPts val="2940"/>
              </a:lnSpc>
            </a:pPr>
            <a:r>
              <a:rPr lang="en-US" sz="2100">
                <a:solidFill>
                  <a:srgbClr val="3C3333"/>
                </a:solidFill>
                <a:latin typeface="Alike"/>
              </a:rPr>
              <a:t>Yang termasuk subjek PPh Pasal 21</a:t>
            </a:r>
          </a:p>
          <a:p>
            <a:pPr marL="453392" lvl="1" indent="-226696">
              <a:lnSpc>
                <a:spcPts val="2940"/>
              </a:lnSpc>
              <a:buFont typeface="Arial"/>
              <a:buChar char="•"/>
            </a:pPr>
            <a:r>
              <a:rPr lang="en-US" sz="2100">
                <a:solidFill>
                  <a:srgbClr val="3C3333"/>
                </a:solidFill>
                <a:latin typeface="Alike"/>
              </a:rPr>
              <a:t>Orang Pribadi</a:t>
            </a:r>
          </a:p>
          <a:p>
            <a:pPr marL="453392" lvl="1" indent="-226696">
              <a:lnSpc>
                <a:spcPts val="2940"/>
              </a:lnSpc>
              <a:buFont typeface="Arial"/>
              <a:buChar char="•"/>
            </a:pPr>
            <a:r>
              <a:rPr lang="en-US" sz="2100">
                <a:solidFill>
                  <a:srgbClr val="3C3333"/>
                </a:solidFill>
                <a:latin typeface="Alike"/>
              </a:rPr>
              <a:t>Badan</a:t>
            </a:r>
          </a:p>
          <a:p>
            <a:pPr marL="453392" lvl="1" indent="-226696">
              <a:lnSpc>
                <a:spcPts val="2940"/>
              </a:lnSpc>
              <a:buFont typeface="Arial"/>
              <a:buChar char="•"/>
            </a:pPr>
            <a:r>
              <a:rPr lang="en-US" sz="2100">
                <a:solidFill>
                  <a:srgbClr val="3C3333"/>
                </a:solidFill>
                <a:latin typeface="Alike"/>
              </a:rPr>
              <a:t>Warisan yang belum terbagi</a:t>
            </a:r>
          </a:p>
          <a:p>
            <a:pPr marL="453392" lvl="1" indent="-226696">
              <a:lnSpc>
                <a:spcPts val="2940"/>
              </a:lnSpc>
              <a:buFont typeface="Arial"/>
              <a:buChar char="•"/>
            </a:pPr>
            <a:r>
              <a:rPr lang="en-US" sz="2100">
                <a:solidFill>
                  <a:srgbClr val="3C3333"/>
                </a:solidFill>
                <a:latin typeface="Alike"/>
              </a:rPr>
              <a:t>Bentuk Usaha Tetap (BUT)</a:t>
            </a:r>
          </a:p>
          <a:p>
            <a:pPr>
              <a:lnSpc>
                <a:spcPts val="2940"/>
              </a:lnSpc>
            </a:pPr>
            <a:endParaRPr lang="en-US" sz="2100">
              <a:solidFill>
                <a:srgbClr val="3C3333"/>
              </a:solidFill>
              <a:latin typeface="Alike"/>
            </a:endParaRPr>
          </a:p>
          <a:p>
            <a:pPr>
              <a:lnSpc>
                <a:spcPts val="2940"/>
              </a:lnSpc>
            </a:pPr>
            <a:r>
              <a:rPr lang="en-US" sz="2100">
                <a:solidFill>
                  <a:srgbClr val="3C3333"/>
                </a:solidFill>
                <a:latin typeface="Alike"/>
              </a:rPr>
              <a:t>Yang tidak termasuk subjek PPh 21</a:t>
            </a:r>
          </a:p>
          <a:p>
            <a:pPr marL="453392" lvl="1" indent="-226696">
              <a:lnSpc>
                <a:spcPts val="2940"/>
              </a:lnSpc>
              <a:buFont typeface="Arial"/>
              <a:buChar char="•"/>
            </a:pPr>
            <a:r>
              <a:rPr lang="en-US" sz="2100">
                <a:solidFill>
                  <a:srgbClr val="3C3333"/>
                </a:solidFill>
                <a:latin typeface="Alike"/>
              </a:rPr>
              <a:t>Kantor perwakilan negara asing</a:t>
            </a:r>
          </a:p>
          <a:p>
            <a:pPr marL="453392" lvl="1" indent="-226696">
              <a:lnSpc>
                <a:spcPts val="2940"/>
              </a:lnSpc>
              <a:buFont typeface="Arial"/>
              <a:buChar char="•"/>
            </a:pPr>
            <a:r>
              <a:rPr lang="en-US" sz="2100">
                <a:solidFill>
                  <a:srgbClr val="3C3333"/>
                </a:solidFill>
                <a:latin typeface="Alike"/>
              </a:rPr>
              <a:t>Organisasi Internasional</a:t>
            </a:r>
          </a:p>
          <a:p>
            <a:pPr marL="453392" lvl="1" indent="-226696">
              <a:lnSpc>
                <a:spcPts val="2940"/>
              </a:lnSpc>
              <a:buFont typeface="Arial"/>
              <a:buChar char="•"/>
            </a:pPr>
            <a:r>
              <a:rPr lang="en-US" sz="2100">
                <a:solidFill>
                  <a:srgbClr val="3C3333"/>
                </a:solidFill>
                <a:latin typeface="Alike"/>
              </a:rPr>
              <a:t>Pejabat organisasi internasional</a:t>
            </a:r>
          </a:p>
        </p:txBody>
      </p:sp>
      <p:sp>
        <p:nvSpPr>
          <p:cNvPr id="12" name="TextBox 12"/>
          <p:cNvSpPr txBox="1"/>
          <p:nvPr/>
        </p:nvSpPr>
        <p:spPr>
          <a:xfrm rot="338904">
            <a:off x="9641599" y="5827880"/>
            <a:ext cx="4750851" cy="3066429"/>
          </a:xfrm>
          <a:prstGeom prst="rect">
            <a:avLst/>
          </a:prstGeom>
        </p:spPr>
        <p:txBody>
          <a:bodyPr lIns="0" tIns="0" rIns="0" bIns="0" rtlCol="0" anchor="t">
            <a:spAutoFit/>
          </a:bodyPr>
          <a:lstStyle/>
          <a:p>
            <a:pPr marL="469065" lvl="1" indent="-234533">
              <a:lnSpc>
                <a:spcPts val="3041"/>
              </a:lnSpc>
              <a:buFont typeface="Arial"/>
              <a:buChar char="•"/>
            </a:pPr>
            <a:r>
              <a:rPr lang="en-US" sz="2172">
                <a:solidFill>
                  <a:srgbClr val="3C3333"/>
                </a:solidFill>
                <a:latin typeface="Alike"/>
              </a:rPr>
              <a:t>Badan Pemerintah.</a:t>
            </a:r>
          </a:p>
          <a:p>
            <a:pPr>
              <a:lnSpc>
                <a:spcPts val="3041"/>
              </a:lnSpc>
            </a:pPr>
            <a:r>
              <a:rPr lang="en-US" sz="2172">
                <a:solidFill>
                  <a:srgbClr val="3C3333"/>
                </a:solidFill>
                <a:latin typeface="Alike"/>
              </a:rPr>
              <a:t>2. Subjek pajak dalam negeri.</a:t>
            </a:r>
          </a:p>
          <a:p>
            <a:pPr>
              <a:lnSpc>
                <a:spcPts val="3041"/>
              </a:lnSpc>
            </a:pPr>
            <a:r>
              <a:rPr lang="en-US" sz="2172">
                <a:solidFill>
                  <a:srgbClr val="3C3333"/>
                </a:solidFill>
                <a:latin typeface="Alike"/>
              </a:rPr>
              <a:t>3. Penyelenggara kegiatan.</a:t>
            </a:r>
          </a:p>
          <a:p>
            <a:pPr>
              <a:lnSpc>
                <a:spcPts val="3041"/>
              </a:lnSpc>
            </a:pPr>
            <a:r>
              <a:rPr lang="en-US" sz="2172">
                <a:solidFill>
                  <a:srgbClr val="3C3333"/>
                </a:solidFill>
                <a:latin typeface="Alike"/>
              </a:rPr>
              <a:t>4. Bentuk usaha tetap.</a:t>
            </a:r>
          </a:p>
          <a:p>
            <a:pPr>
              <a:lnSpc>
                <a:spcPts val="3041"/>
              </a:lnSpc>
            </a:pPr>
            <a:r>
              <a:rPr lang="en-US" sz="2172">
                <a:solidFill>
                  <a:srgbClr val="3C3333"/>
                </a:solidFill>
                <a:latin typeface="Alike"/>
              </a:rPr>
              <a:t>5. Perwakilan perusahaan luar negeri lainnya yang melakukan pembayaran kepada Wajib Pajak luar negeri selain bentuk usaha tetap.</a:t>
            </a:r>
          </a:p>
        </p:txBody>
      </p:sp>
      <p:pic>
        <p:nvPicPr>
          <p:cNvPr id="13" name="Picture 13"/>
          <p:cNvPicPr>
            <a:picLocks noChangeAspect="1"/>
          </p:cNvPicPr>
          <p:nvPr/>
        </p:nvPicPr>
        <p:blipFill>
          <a:blip r:embed="rId10"/>
          <a:srcRect/>
          <a:stretch>
            <a:fillRect/>
          </a:stretch>
        </p:blipFill>
        <p:spPr>
          <a:xfrm>
            <a:off x="121608" y="184332"/>
            <a:ext cx="1814185" cy="168873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56"/>
          <a:stretch>
            <a:fillRect/>
          </a:stretch>
        </p:blipFill>
        <p:spPr>
          <a:xfrm>
            <a:off x="7164644" y="8136512"/>
            <a:ext cx="11304749" cy="247150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54043">
            <a:off x="2560506" y="9077159"/>
            <a:ext cx="2330433" cy="780695"/>
          </a:xfrm>
          <a:prstGeom prst="rect">
            <a:avLst/>
          </a:prstGeom>
        </p:spPr>
      </p:pic>
      <p:pic>
        <p:nvPicPr>
          <p:cNvPr id="5" name="Picture 5"/>
          <p:cNvPicPr>
            <a:picLocks noChangeAspect="1"/>
          </p:cNvPicPr>
          <p:nvPr/>
        </p:nvPicPr>
        <p:blipFill>
          <a:blip r:embed="rId6"/>
          <a:srcRect/>
          <a:stretch>
            <a:fillRect/>
          </a:stretch>
        </p:blipFill>
        <p:spPr>
          <a:xfrm rot="-497032">
            <a:off x="16123239" y="5747166"/>
            <a:ext cx="1744526" cy="634092"/>
          </a:xfrm>
          <a:prstGeom prst="rect">
            <a:avLst/>
          </a:prstGeom>
        </p:spPr>
      </p:pic>
      <p:pic>
        <p:nvPicPr>
          <p:cNvPr id="6" name="Picture 6"/>
          <p:cNvPicPr>
            <a:picLocks noChangeAspect="1"/>
          </p:cNvPicPr>
          <p:nvPr/>
        </p:nvPicPr>
        <p:blipFill>
          <a:blip r:embed="rId7"/>
          <a:srcRect/>
          <a:stretch>
            <a:fillRect/>
          </a:stretch>
        </p:blipFill>
        <p:spPr>
          <a:xfrm>
            <a:off x="261276" y="1068426"/>
            <a:ext cx="7491507" cy="5178504"/>
          </a:xfrm>
          <a:prstGeom prst="rect">
            <a:avLst/>
          </a:prstGeom>
        </p:spPr>
      </p:pic>
      <p:sp>
        <p:nvSpPr>
          <p:cNvPr id="7" name="TextBox 7"/>
          <p:cNvSpPr txBox="1"/>
          <p:nvPr/>
        </p:nvSpPr>
        <p:spPr>
          <a:xfrm>
            <a:off x="9445479" y="8888144"/>
            <a:ext cx="9023914" cy="863468"/>
          </a:xfrm>
          <a:prstGeom prst="rect">
            <a:avLst/>
          </a:prstGeom>
        </p:spPr>
        <p:txBody>
          <a:bodyPr lIns="0" tIns="0" rIns="0" bIns="0" rtlCol="0" anchor="t">
            <a:spAutoFit/>
          </a:bodyPr>
          <a:lstStyle/>
          <a:p>
            <a:pPr algn="ctr">
              <a:lnSpc>
                <a:spcPts val="7000"/>
              </a:lnSpc>
            </a:pPr>
            <a:r>
              <a:rPr lang="en-US" sz="5000">
                <a:solidFill>
                  <a:srgbClr val="3C3333"/>
                </a:solidFill>
                <a:latin typeface="Dream Avenue"/>
              </a:rPr>
              <a:t>Objek PPh Pasal 26</a:t>
            </a:r>
          </a:p>
        </p:txBody>
      </p:sp>
      <p:pic>
        <p:nvPicPr>
          <p:cNvPr id="8" name="Picture 8"/>
          <p:cNvPicPr>
            <a:picLocks noChangeAspect="1"/>
          </p:cNvPicPr>
          <p:nvPr/>
        </p:nvPicPr>
        <p:blipFill>
          <a:blip r:embed="rId8"/>
          <a:srcRect/>
          <a:stretch>
            <a:fillRect/>
          </a:stretch>
        </p:blipFill>
        <p:spPr>
          <a:xfrm>
            <a:off x="5978112" y="578428"/>
            <a:ext cx="9892559" cy="2163997"/>
          </a:xfrm>
          <a:prstGeom prst="rect">
            <a:avLst/>
          </a:prstGeom>
        </p:spPr>
      </p:pic>
      <p:sp>
        <p:nvSpPr>
          <p:cNvPr id="9" name="TextBox 9"/>
          <p:cNvSpPr txBox="1"/>
          <p:nvPr/>
        </p:nvSpPr>
        <p:spPr>
          <a:xfrm>
            <a:off x="523622" y="2254126"/>
            <a:ext cx="6966815" cy="3370674"/>
          </a:xfrm>
          <a:prstGeom prst="rect">
            <a:avLst/>
          </a:prstGeom>
        </p:spPr>
        <p:txBody>
          <a:bodyPr lIns="0" tIns="0" rIns="0" bIns="0" rtlCol="0" anchor="t">
            <a:spAutoFit/>
          </a:bodyPr>
          <a:lstStyle/>
          <a:p>
            <a:pPr marL="686113" lvl="1" indent="-343057" algn="just">
              <a:lnSpc>
                <a:spcPts val="3368"/>
              </a:lnSpc>
              <a:buFont typeface="Arial"/>
              <a:buChar char="•"/>
            </a:pPr>
            <a:r>
              <a:rPr lang="en-US" sz="3177">
                <a:solidFill>
                  <a:srgbClr val="000000"/>
                </a:solidFill>
                <a:latin typeface="Playfair Display Bold"/>
              </a:rPr>
              <a:t>hadiah undian</a:t>
            </a:r>
          </a:p>
          <a:p>
            <a:pPr marL="686113" lvl="1" indent="-343057" algn="just">
              <a:lnSpc>
                <a:spcPts val="3368"/>
              </a:lnSpc>
              <a:buFont typeface="Arial"/>
              <a:buChar char="•"/>
            </a:pPr>
            <a:r>
              <a:rPr lang="en-US" sz="3177">
                <a:solidFill>
                  <a:srgbClr val="000000"/>
                </a:solidFill>
                <a:latin typeface="Playfair Display Bold"/>
              </a:rPr>
              <a:t>laba usaha</a:t>
            </a:r>
          </a:p>
          <a:p>
            <a:pPr marL="686113" lvl="1" indent="-343057" algn="just">
              <a:lnSpc>
                <a:spcPts val="3368"/>
              </a:lnSpc>
              <a:buFont typeface="Arial"/>
              <a:buChar char="•"/>
            </a:pPr>
            <a:r>
              <a:rPr lang="en-US" sz="3177">
                <a:solidFill>
                  <a:srgbClr val="000000"/>
                </a:solidFill>
                <a:latin typeface="Playfair Display Bold"/>
              </a:rPr>
              <a:t>bunga termasuk premium, diskonto dan imbalan karna jaminan pengembalian utang</a:t>
            </a:r>
          </a:p>
          <a:p>
            <a:pPr marL="686113" lvl="1" indent="-343057" algn="just">
              <a:lnSpc>
                <a:spcPts val="3368"/>
              </a:lnSpc>
              <a:buFont typeface="Arial"/>
              <a:buChar char="•"/>
            </a:pPr>
            <a:r>
              <a:rPr lang="en-US" sz="3177">
                <a:solidFill>
                  <a:srgbClr val="000000"/>
                </a:solidFill>
                <a:latin typeface="Playfair Display Bold"/>
              </a:rPr>
              <a:t>royalti atas imbalan</a:t>
            </a:r>
          </a:p>
          <a:p>
            <a:pPr marL="686113" lvl="1" indent="-343057" algn="just">
              <a:lnSpc>
                <a:spcPts val="3368"/>
              </a:lnSpc>
              <a:buFont typeface="Arial"/>
              <a:buChar char="•"/>
            </a:pPr>
            <a:r>
              <a:rPr lang="en-US" sz="3177">
                <a:solidFill>
                  <a:srgbClr val="000000"/>
                </a:solidFill>
                <a:latin typeface="Playfair Display Bold"/>
              </a:rPr>
              <a:t>sewa dan penghasilan lain</a:t>
            </a:r>
          </a:p>
          <a:p>
            <a:pPr marL="686113" lvl="1" indent="-343057" algn="just">
              <a:lnSpc>
                <a:spcPts val="3368"/>
              </a:lnSpc>
              <a:buFont typeface="Arial"/>
              <a:buChar char="•"/>
            </a:pPr>
            <a:r>
              <a:rPr lang="en-US" sz="3177">
                <a:solidFill>
                  <a:srgbClr val="000000"/>
                </a:solidFill>
                <a:latin typeface="Playfair Display Bold"/>
              </a:rPr>
              <a:t>premi asuransi</a:t>
            </a:r>
          </a:p>
        </p:txBody>
      </p:sp>
      <p:pic>
        <p:nvPicPr>
          <p:cNvPr id="10" name="Picture 10"/>
          <p:cNvPicPr>
            <a:picLocks noChangeAspect="1"/>
          </p:cNvPicPr>
          <p:nvPr/>
        </p:nvPicPr>
        <p:blipFill>
          <a:blip r:embed="rId9"/>
          <a:srcRect l="34289" r="8668"/>
          <a:stretch>
            <a:fillRect/>
          </a:stretch>
        </p:blipFill>
        <p:spPr>
          <a:xfrm rot="-502254">
            <a:off x="2545893" y="5412111"/>
            <a:ext cx="1557959" cy="5448803"/>
          </a:xfrm>
          <a:prstGeom prst="rect">
            <a:avLst/>
          </a:prstGeom>
        </p:spPr>
      </p:pic>
      <p:pic>
        <p:nvPicPr>
          <p:cNvPr id="11" name="Picture 11"/>
          <p:cNvPicPr>
            <a:picLocks noChangeAspect="1"/>
          </p:cNvPicPr>
          <p:nvPr/>
        </p:nvPicPr>
        <p:blipFill>
          <a:blip r:embed="rId10"/>
          <a:srcRect l="39340" r="7334"/>
          <a:stretch>
            <a:fillRect/>
          </a:stretch>
        </p:blipFill>
        <p:spPr>
          <a:xfrm rot="354107">
            <a:off x="3601146" y="5238941"/>
            <a:ext cx="1456423" cy="5448803"/>
          </a:xfrm>
          <a:prstGeom prst="rect">
            <a:avLst/>
          </a:prstGeom>
        </p:spPr>
      </p:pic>
      <p:sp>
        <p:nvSpPr>
          <p:cNvPr id="12" name="TextBox 12"/>
          <p:cNvSpPr txBox="1"/>
          <p:nvPr/>
        </p:nvSpPr>
        <p:spPr>
          <a:xfrm>
            <a:off x="5671891" y="1221741"/>
            <a:ext cx="9892559" cy="1028601"/>
          </a:xfrm>
          <a:prstGeom prst="rect">
            <a:avLst/>
          </a:prstGeom>
        </p:spPr>
        <p:txBody>
          <a:bodyPr lIns="0" tIns="0" rIns="0" bIns="0" rtlCol="0" anchor="t">
            <a:spAutoFit/>
          </a:bodyPr>
          <a:lstStyle/>
          <a:p>
            <a:pPr algn="ctr">
              <a:lnSpc>
                <a:spcPts val="8399"/>
              </a:lnSpc>
              <a:spcBef>
                <a:spcPct val="0"/>
              </a:spcBef>
            </a:pPr>
            <a:r>
              <a:rPr lang="en-US" sz="5999">
                <a:solidFill>
                  <a:srgbClr val="3C3333"/>
                </a:solidFill>
                <a:latin typeface="Dream Avenue"/>
              </a:rPr>
              <a:t>Objek PPh Pasal 21</a:t>
            </a:r>
          </a:p>
        </p:txBody>
      </p:sp>
      <p:pic>
        <p:nvPicPr>
          <p:cNvPr id="13" name="Picture 13"/>
          <p:cNvPicPr>
            <a:picLocks noChangeAspect="1"/>
          </p:cNvPicPr>
          <p:nvPr/>
        </p:nvPicPr>
        <p:blipFill>
          <a:blip r:embed="rId11"/>
          <a:srcRect/>
          <a:stretch>
            <a:fillRect/>
          </a:stretch>
        </p:blipFill>
        <p:spPr>
          <a:xfrm>
            <a:off x="121608" y="184332"/>
            <a:ext cx="1814185" cy="1688736"/>
          </a:xfrm>
          <a:prstGeom prst="rect">
            <a:avLst/>
          </a:prstGeom>
        </p:spPr>
      </p:pic>
      <p:pic>
        <p:nvPicPr>
          <p:cNvPr id="14" name="Picture 14"/>
          <p:cNvPicPr>
            <a:picLocks noChangeAspect="1"/>
          </p:cNvPicPr>
          <p:nvPr/>
        </p:nvPicPr>
        <p:blipFill>
          <a:blip r:embed="rId7"/>
          <a:srcRect/>
          <a:stretch>
            <a:fillRect/>
          </a:stretch>
        </p:blipFill>
        <p:spPr>
          <a:xfrm>
            <a:off x="7975581" y="3123975"/>
            <a:ext cx="8111079" cy="5606783"/>
          </a:xfrm>
          <a:prstGeom prst="rect">
            <a:avLst/>
          </a:prstGeom>
        </p:spPr>
      </p:pic>
      <p:pic>
        <p:nvPicPr>
          <p:cNvPr id="15" name="Picture 15"/>
          <p:cNvPicPr>
            <a:picLocks noChangeAspect="1"/>
          </p:cNvPicPr>
          <p:nvPr/>
        </p:nvPicPr>
        <p:blipFill>
          <a:blip r:embed="rId12"/>
          <a:srcRect/>
          <a:stretch>
            <a:fillRect/>
          </a:stretch>
        </p:blipFill>
        <p:spPr>
          <a:xfrm rot="970001">
            <a:off x="15331395" y="3715910"/>
            <a:ext cx="2952990" cy="4696605"/>
          </a:xfrm>
          <a:prstGeom prst="rect">
            <a:avLst/>
          </a:prstGeom>
        </p:spPr>
      </p:pic>
      <p:sp>
        <p:nvSpPr>
          <p:cNvPr id="16" name="TextBox 16"/>
          <p:cNvSpPr txBox="1"/>
          <p:nvPr/>
        </p:nvSpPr>
        <p:spPr>
          <a:xfrm>
            <a:off x="8436314" y="3636172"/>
            <a:ext cx="6966815" cy="4798931"/>
          </a:xfrm>
          <a:prstGeom prst="rect">
            <a:avLst/>
          </a:prstGeom>
        </p:spPr>
        <p:txBody>
          <a:bodyPr lIns="0" tIns="0" rIns="0" bIns="0" rtlCol="0" anchor="t">
            <a:spAutoFit/>
          </a:bodyPr>
          <a:lstStyle/>
          <a:p>
            <a:pPr marL="496585" lvl="1" indent="-248293">
              <a:lnSpc>
                <a:spcPts val="3220"/>
              </a:lnSpc>
              <a:buFont typeface="Arial"/>
              <a:buChar char="•"/>
            </a:pPr>
            <a:r>
              <a:rPr lang="en-US" sz="2300">
                <a:solidFill>
                  <a:srgbClr val="000000"/>
                </a:solidFill>
                <a:latin typeface="Playfair Display Bold"/>
              </a:rPr>
              <a:t>Deviden</a:t>
            </a:r>
          </a:p>
          <a:p>
            <a:pPr marL="496585" lvl="1" indent="-248293">
              <a:lnSpc>
                <a:spcPts val="3220"/>
              </a:lnSpc>
              <a:buFont typeface="Arial"/>
              <a:buChar char="•"/>
            </a:pPr>
            <a:r>
              <a:rPr lang="en-US" sz="2300">
                <a:solidFill>
                  <a:srgbClr val="000000"/>
                </a:solidFill>
                <a:latin typeface="Playfair Display Bold"/>
              </a:rPr>
              <a:t>Bunga Termasuk premium diskonto dan imbalan sehubungan dengan jaminan pengembalian utang</a:t>
            </a:r>
          </a:p>
          <a:p>
            <a:pPr marL="496585" lvl="1" indent="-248293">
              <a:lnSpc>
                <a:spcPts val="3220"/>
              </a:lnSpc>
              <a:buFont typeface="Arial"/>
              <a:buChar char="•"/>
            </a:pPr>
            <a:r>
              <a:rPr lang="en-US" sz="2300">
                <a:solidFill>
                  <a:srgbClr val="000000"/>
                </a:solidFill>
                <a:latin typeface="Playfair Display Bold"/>
              </a:rPr>
              <a:t>Royalti,sewa dan penghasilan lain sehubungan dengan penggunaan harta </a:t>
            </a:r>
          </a:p>
          <a:p>
            <a:pPr marL="496585" lvl="1" indent="-248293">
              <a:lnSpc>
                <a:spcPts val="3220"/>
              </a:lnSpc>
              <a:buFont typeface="Arial"/>
              <a:buChar char="•"/>
            </a:pPr>
            <a:r>
              <a:rPr lang="en-US" sz="2300">
                <a:solidFill>
                  <a:srgbClr val="000000"/>
                </a:solidFill>
                <a:latin typeface="Playfair Display Bold"/>
              </a:rPr>
              <a:t> imbalan sehubungan dengan jasa, pekerjaan,dan kegiatan.</a:t>
            </a:r>
          </a:p>
          <a:p>
            <a:pPr marL="496585" lvl="1" indent="-248293">
              <a:lnSpc>
                <a:spcPts val="3220"/>
              </a:lnSpc>
              <a:buFont typeface="Arial"/>
              <a:buChar char="•"/>
            </a:pPr>
            <a:r>
              <a:rPr lang="en-US" sz="2300">
                <a:solidFill>
                  <a:srgbClr val="000000"/>
                </a:solidFill>
                <a:latin typeface="Playfair Display Bold"/>
              </a:rPr>
              <a:t>Hadiah dan penghargaan </a:t>
            </a:r>
          </a:p>
          <a:p>
            <a:pPr marL="496585" lvl="1" indent="-248293">
              <a:lnSpc>
                <a:spcPts val="3220"/>
              </a:lnSpc>
              <a:buFont typeface="Arial"/>
              <a:buChar char="•"/>
            </a:pPr>
            <a:r>
              <a:rPr lang="en-US" sz="2300">
                <a:solidFill>
                  <a:srgbClr val="000000"/>
                </a:solidFill>
                <a:latin typeface="Playfair Display Bold"/>
              </a:rPr>
              <a:t>Pensiun dan Pembayaran berkala lainnya</a:t>
            </a:r>
          </a:p>
          <a:p>
            <a:pPr marL="496585" lvl="1" indent="-248293">
              <a:lnSpc>
                <a:spcPts val="3220"/>
              </a:lnSpc>
              <a:buFont typeface="Arial"/>
              <a:buChar char="•"/>
            </a:pPr>
            <a:r>
              <a:rPr lang="en-US" sz="2300">
                <a:solidFill>
                  <a:srgbClr val="000000"/>
                </a:solidFill>
                <a:latin typeface="Playfair Display Bold"/>
              </a:rPr>
              <a:t>Premi swap dan transaksi lindung nilai lainnya</a:t>
            </a:r>
          </a:p>
          <a:p>
            <a:pPr marL="496585" lvl="1" indent="-248293">
              <a:lnSpc>
                <a:spcPts val="3220"/>
              </a:lnSpc>
              <a:spcBef>
                <a:spcPct val="0"/>
              </a:spcBef>
              <a:buFont typeface="Arial"/>
              <a:buChar char="•"/>
            </a:pPr>
            <a:r>
              <a:rPr lang="en-US" sz="2300">
                <a:solidFill>
                  <a:srgbClr val="000000"/>
                </a:solidFill>
                <a:latin typeface="Playfair Display Bold"/>
              </a:rPr>
              <a:t>Keuntungan karena pembebasan utang.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203352">
            <a:off x="9867002" y="176725"/>
            <a:ext cx="6109051" cy="4406153"/>
          </a:xfrm>
          <a:prstGeom prst="rect">
            <a:avLst/>
          </a:prstGeom>
        </p:spPr>
      </p:pic>
      <p:pic>
        <p:nvPicPr>
          <p:cNvPr id="4" name="Picture 4"/>
          <p:cNvPicPr>
            <a:picLocks noChangeAspect="1"/>
          </p:cNvPicPr>
          <p:nvPr/>
        </p:nvPicPr>
        <p:blipFill>
          <a:blip r:embed="rId3"/>
          <a:srcRect l="6537" r="6537"/>
          <a:stretch>
            <a:fillRect/>
          </a:stretch>
        </p:blipFill>
        <p:spPr>
          <a:xfrm rot="-176624">
            <a:off x="668126" y="1272979"/>
            <a:ext cx="7941564" cy="6589352"/>
          </a:xfrm>
          <a:prstGeom prst="rect">
            <a:avLst/>
          </a:prstGeom>
        </p:spPr>
      </p:pic>
      <p:pic>
        <p:nvPicPr>
          <p:cNvPr id="5" name="Picture 5"/>
          <p:cNvPicPr>
            <a:picLocks noChangeAspect="1"/>
          </p:cNvPicPr>
          <p:nvPr/>
        </p:nvPicPr>
        <p:blipFill>
          <a:blip r:embed="rId4"/>
          <a:srcRect/>
          <a:stretch>
            <a:fillRect/>
          </a:stretch>
        </p:blipFill>
        <p:spPr>
          <a:xfrm>
            <a:off x="8149322" y="224995"/>
            <a:ext cx="1673868" cy="608410"/>
          </a:xfrm>
          <a:prstGeom prst="rect">
            <a:avLst/>
          </a:prstGeom>
        </p:spPr>
      </p:pic>
      <p:pic>
        <p:nvPicPr>
          <p:cNvPr id="6" name="Picture 6"/>
          <p:cNvPicPr>
            <a:picLocks noChangeAspect="1"/>
          </p:cNvPicPr>
          <p:nvPr/>
        </p:nvPicPr>
        <p:blipFill>
          <a:blip r:embed="rId5"/>
          <a:srcRect/>
          <a:stretch>
            <a:fillRect/>
          </a:stretch>
        </p:blipFill>
        <p:spPr>
          <a:xfrm rot="319435">
            <a:off x="10882739" y="529200"/>
            <a:ext cx="1673868" cy="608410"/>
          </a:xfrm>
          <a:prstGeom prst="rect">
            <a:avLst/>
          </a:prstGeom>
        </p:spPr>
      </p:pic>
      <p:pic>
        <p:nvPicPr>
          <p:cNvPr id="7" name="Picture 7"/>
          <p:cNvPicPr>
            <a:picLocks noChangeAspect="1"/>
          </p:cNvPicPr>
          <p:nvPr/>
        </p:nvPicPr>
        <p:blipFill>
          <a:blip r:embed="rId6"/>
          <a:srcRect/>
          <a:stretch>
            <a:fillRect/>
          </a:stretch>
        </p:blipFill>
        <p:spPr>
          <a:xfrm rot="196949">
            <a:off x="15129150" y="-827877"/>
            <a:ext cx="5988076" cy="8987731"/>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8582349" y="7119386"/>
            <a:ext cx="9540838" cy="2409062"/>
          </a:xfrm>
          <a:prstGeom prst="rect">
            <a:avLst/>
          </a:prstGeom>
        </p:spPr>
      </p:pic>
      <p:pic>
        <p:nvPicPr>
          <p:cNvPr id="9" name="Picture 9"/>
          <p:cNvPicPr>
            <a:picLocks noChangeAspect="1"/>
          </p:cNvPicPr>
          <p:nvPr/>
        </p:nvPicPr>
        <p:blipFill>
          <a:blip r:embed="rId9"/>
          <a:srcRect/>
          <a:stretch>
            <a:fillRect/>
          </a:stretch>
        </p:blipFill>
        <p:spPr>
          <a:xfrm rot="-507666">
            <a:off x="8521794" y="-1017"/>
            <a:ext cx="2023746" cy="1517810"/>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470417">
            <a:off x="14156891" y="6183390"/>
            <a:ext cx="2330433" cy="780695"/>
          </a:xfrm>
          <a:prstGeom prst="rect">
            <a:avLst/>
          </a:prstGeom>
        </p:spPr>
      </p:pic>
      <p:sp>
        <p:nvSpPr>
          <p:cNvPr id="11" name="TextBox 11"/>
          <p:cNvSpPr txBox="1"/>
          <p:nvPr/>
        </p:nvSpPr>
        <p:spPr>
          <a:xfrm rot="203352">
            <a:off x="10865586" y="1183646"/>
            <a:ext cx="4609857" cy="386649"/>
          </a:xfrm>
          <a:prstGeom prst="rect">
            <a:avLst/>
          </a:prstGeom>
        </p:spPr>
        <p:txBody>
          <a:bodyPr lIns="0" tIns="0" rIns="0" bIns="0" rtlCol="0" anchor="t">
            <a:spAutoFit/>
          </a:bodyPr>
          <a:lstStyle/>
          <a:p>
            <a:pPr algn="ctr">
              <a:lnSpc>
                <a:spcPts val="2969"/>
              </a:lnSpc>
            </a:pPr>
            <a:r>
              <a:rPr lang="en-US" sz="2699">
                <a:solidFill>
                  <a:srgbClr val="3C3333"/>
                </a:solidFill>
                <a:latin typeface="Dream Avenue"/>
              </a:rPr>
              <a:t>DASAR HUKUM PPH 21</a:t>
            </a:r>
          </a:p>
        </p:txBody>
      </p:sp>
      <p:sp>
        <p:nvSpPr>
          <p:cNvPr id="12" name="TextBox 12"/>
          <p:cNvSpPr txBox="1"/>
          <p:nvPr/>
        </p:nvSpPr>
        <p:spPr>
          <a:xfrm rot="203352">
            <a:off x="10724729" y="1718513"/>
            <a:ext cx="4078045" cy="2730976"/>
          </a:xfrm>
          <a:prstGeom prst="rect">
            <a:avLst/>
          </a:prstGeom>
        </p:spPr>
        <p:txBody>
          <a:bodyPr lIns="0" tIns="0" rIns="0" bIns="0" rtlCol="0" anchor="t">
            <a:spAutoFit/>
          </a:bodyPr>
          <a:lstStyle/>
          <a:p>
            <a:pPr marL="388622" lvl="1" indent="-194311">
              <a:lnSpc>
                <a:spcPts val="2700"/>
              </a:lnSpc>
              <a:buFont typeface="Arial"/>
              <a:buChar char="•"/>
            </a:pPr>
            <a:r>
              <a:rPr lang="en-US" sz="1800">
                <a:solidFill>
                  <a:srgbClr val="3C3333"/>
                </a:solidFill>
                <a:latin typeface="Alike Bold"/>
              </a:rPr>
              <a:t>·Undang-Undang No. 36Tahun 2008, tentangPajak Penghasilan</a:t>
            </a:r>
          </a:p>
          <a:p>
            <a:pPr marL="388622" lvl="1" indent="-194311">
              <a:lnSpc>
                <a:spcPts val="2700"/>
              </a:lnSpc>
              <a:buFont typeface="Arial"/>
              <a:buChar char="•"/>
            </a:pPr>
            <a:r>
              <a:rPr lang="en-US" sz="1800">
                <a:solidFill>
                  <a:srgbClr val="3C3333"/>
                </a:solidFill>
                <a:latin typeface="Alike Bold"/>
              </a:rPr>
              <a:t>·Peraturan DirekturJenderal Pajak RI</a:t>
            </a:r>
          </a:p>
          <a:p>
            <a:pPr marL="388622" lvl="1" indent="-194311">
              <a:lnSpc>
                <a:spcPts val="2700"/>
              </a:lnSpc>
              <a:buFont typeface="Arial"/>
              <a:buChar char="•"/>
            </a:pPr>
            <a:r>
              <a:rPr lang="en-US" sz="1800">
                <a:solidFill>
                  <a:srgbClr val="3C3333"/>
                </a:solidFill>
                <a:latin typeface="Alike Bold"/>
              </a:rPr>
              <a:t>·Undang-Undang No. 7Tahun 2021 tentangHarmonisasi Peraturan Perpajakan</a:t>
            </a:r>
          </a:p>
          <a:p>
            <a:pPr>
              <a:lnSpc>
                <a:spcPts val="2700"/>
              </a:lnSpc>
            </a:pPr>
            <a:endParaRPr lang="en-US" sz="1800">
              <a:solidFill>
                <a:srgbClr val="3C3333"/>
              </a:solidFill>
              <a:latin typeface="Alike Bold"/>
            </a:endParaRPr>
          </a:p>
        </p:txBody>
      </p:sp>
      <p:sp>
        <p:nvSpPr>
          <p:cNvPr id="13" name="TextBox 13"/>
          <p:cNvSpPr txBox="1"/>
          <p:nvPr/>
        </p:nvSpPr>
        <p:spPr>
          <a:xfrm rot="-176624">
            <a:off x="1667500" y="1525669"/>
            <a:ext cx="4609857" cy="386649"/>
          </a:xfrm>
          <a:prstGeom prst="rect">
            <a:avLst/>
          </a:prstGeom>
        </p:spPr>
        <p:txBody>
          <a:bodyPr lIns="0" tIns="0" rIns="0" bIns="0" rtlCol="0" anchor="t">
            <a:spAutoFit/>
          </a:bodyPr>
          <a:lstStyle/>
          <a:p>
            <a:pPr algn="ctr">
              <a:lnSpc>
                <a:spcPts val="2969"/>
              </a:lnSpc>
            </a:pPr>
            <a:r>
              <a:rPr lang="en-US" sz="2699">
                <a:solidFill>
                  <a:srgbClr val="3C3333"/>
                </a:solidFill>
                <a:latin typeface="Dream Avenue"/>
              </a:rPr>
              <a:t>DASAR HUKUM PPH 26</a:t>
            </a:r>
          </a:p>
        </p:txBody>
      </p:sp>
      <p:sp>
        <p:nvSpPr>
          <p:cNvPr id="14" name="TextBox 14"/>
          <p:cNvSpPr txBox="1"/>
          <p:nvPr/>
        </p:nvSpPr>
        <p:spPr>
          <a:xfrm rot="-176624">
            <a:off x="1686438" y="2133822"/>
            <a:ext cx="6760882" cy="5453686"/>
          </a:xfrm>
          <a:prstGeom prst="rect">
            <a:avLst/>
          </a:prstGeom>
        </p:spPr>
        <p:txBody>
          <a:bodyPr lIns="0" tIns="0" rIns="0" bIns="0" rtlCol="0" anchor="t">
            <a:spAutoFit/>
          </a:bodyPr>
          <a:lstStyle/>
          <a:p>
            <a:pPr>
              <a:lnSpc>
                <a:spcPts val="3108"/>
              </a:lnSpc>
            </a:pPr>
            <a:r>
              <a:rPr lang="en-US" sz="2072">
                <a:solidFill>
                  <a:srgbClr val="3C3333"/>
                </a:solidFill>
                <a:latin typeface="Alike Bold"/>
              </a:rPr>
              <a:t>Undang – undang Nomor 36 Tahun 2008 menganut dua sistem pengenaan pajak atas penghasilan yang diterima atau diperoleh wajib pajak luar negeri dari Indonesia. Dua sistem pengenaan pajak tersebut adalah :</a:t>
            </a:r>
          </a:p>
          <a:p>
            <a:pPr>
              <a:lnSpc>
                <a:spcPts val="3108"/>
              </a:lnSpc>
            </a:pPr>
            <a:endParaRPr lang="en-US" sz="2072">
              <a:solidFill>
                <a:srgbClr val="3C3333"/>
              </a:solidFill>
              <a:latin typeface="Alike Bold"/>
            </a:endParaRPr>
          </a:p>
          <a:p>
            <a:pPr>
              <a:lnSpc>
                <a:spcPts val="3108"/>
              </a:lnSpc>
            </a:pPr>
            <a:r>
              <a:rPr lang="en-US" sz="2072">
                <a:solidFill>
                  <a:srgbClr val="3C3333"/>
                </a:solidFill>
                <a:latin typeface="Alike Bold"/>
              </a:rPr>
              <a:t>1.     Pemenuhan sendiri kewajiban perpajakan bagi wajib pajak luar negeri yang menjalankan usaha atau melakukan kegiatan melalui suatu bentuk usaha tetap di Indonesia </a:t>
            </a:r>
          </a:p>
          <a:p>
            <a:pPr>
              <a:lnSpc>
                <a:spcPts val="3108"/>
              </a:lnSpc>
            </a:pPr>
            <a:r>
              <a:rPr lang="en-US" sz="2072">
                <a:solidFill>
                  <a:srgbClr val="3C3333"/>
                </a:solidFill>
                <a:latin typeface="Alike Bold"/>
              </a:rPr>
              <a:t>2.    Pemotongan oleh pihak yang wajib membayar bagi wajib pajak luar negeri lainnya.</a:t>
            </a:r>
          </a:p>
          <a:p>
            <a:pPr>
              <a:lnSpc>
                <a:spcPts val="3108"/>
              </a:lnSpc>
            </a:pPr>
            <a:endParaRPr lang="en-US" sz="2072">
              <a:solidFill>
                <a:srgbClr val="3C3333"/>
              </a:solidFill>
              <a:latin typeface="Alike Bold"/>
            </a:endParaRPr>
          </a:p>
          <a:p>
            <a:pPr>
              <a:lnSpc>
                <a:spcPts val="3108"/>
              </a:lnSpc>
            </a:pPr>
            <a:endParaRPr lang="en-US" sz="2072">
              <a:solidFill>
                <a:srgbClr val="3C3333"/>
              </a:solidFill>
              <a:latin typeface="Alike Bold"/>
            </a:endParaRPr>
          </a:p>
          <a:p>
            <a:pPr>
              <a:lnSpc>
                <a:spcPts val="3108"/>
              </a:lnSpc>
            </a:pPr>
            <a:endParaRPr lang="en-US" sz="2072">
              <a:solidFill>
                <a:srgbClr val="3C3333"/>
              </a:solidFill>
              <a:latin typeface="Alike Bold"/>
            </a:endParaRPr>
          </a:p>
        </p:txBody>
      </p:sp>
      <p:sp>
        <p:nvSpPr>
          <p:cNvPr id="15" name="TextBox 15"/>
          <p:cNvSpPr txBox="1"/>
          <p:nvPr/>
        </p:nvSpPr>
        <p:spPr>
          <a:xfrm>
            <a:off x="8421143" y="7997196"/>
            <a:ext cx="9000768" cy="1137143"/>
          </a:xfrm>
          <a:prstGeom prst="rect">
            <a:avLst/>
          </a:prstGeom>
        </p:spPr>
        <p:txBody>
          <a:bodyPr lIns="0" tIns="0" rIns="0" bIns="0" rtlCol="0" anchor="t">
            <a:spAutoFit/>
          </a:bodyPr>
          <a:lstStyle/>
          <a:p>
            <a:pPr algn="ctr">
              <a:lnSpc>
                <a:spcPts val="9240"/>
              </a:lnSpc>
            </a:pPr>
            <a:r>
              <a:rPr lang="en-US" sz="6600">
                <a:solidFill>
                  <a:srgbClr val="FFFFFF"/>
                </a:solidFill>
                <a:latin typeface="Dream Avenue"/>
              </a:rPr>
              <a:t>Dasar Hukum PPH 21/26</a:t>
            </a:r>
          </a:p>
        </p:txBody>
      </p:sp>
      <p:pic>
        <p:nvPicPr>
          <p:cNvPr id="16" name="Picture 16"/>
          <p:cNvPicPr>
            <a:picLocks noChangeAspect="1"/>
          </p:cNvPicPr>
          <p:nvPr/>
        </p:nvPicPr>
        <p:blipFill>
          <a:blip r:embed="rId3"/>
          <a:srcRect t="10783" b="10783"/>
          <a:stretch>
            <a:fillRect/>
          </a:stretch>
        </p:blipFill>
        <p:spPr>
          <a:xfrm rot="-201089">
            <a:off x="-378749" y="6638308"/>
            <a:ext cx="7050097" cy="3988269"/>
          </a:xfrm>
          <a:prstGeom prst="rect">
            <a:avLst/>
          </a:prstGeom>
        </p:spPr>
      </p:pic>
      <p:sp>
        <p:nvSpPr>
          <p:cNvPr id="17" name="TextBox 17"/>
          <p:cNvSpPr txBox="1"/>
          <p:nvPr/>
        </p:nvSpPr>
        <p:spPr>
          <a:xfrm>
            <a:off x="504166" y="7380487"/>
            <a:ext cx="5780236" cy="2465811"/>
          </a:xfrm>
          <a:prstGeom prst="rect">
            <a:avLst/>
          </a:prstGeom>
        </p:spPr>
        <p:txBody>
          <a:bodyPr lIns="0" tIns="0" rIns="0" bIns="0" rtlCol="0" anchor="t">
            <a:spAutoFit/>
          </a:bodyPr>
          <a:lstStyle/>
          <a:p>
            <a:pPr algn="ctr">
              <a:lnSpc>
                <a:spcPts val="3080"/>
              </a:lnSpc>
            </a:pPr>
            <a:r>
              <a:rPr lang="en-US" sz="2200">
                <a:solidFill>
                  <a:srgbClr val="000000"/>
                </a:solidFill>
                <a:latin typeface="Playfair Display Bold"/>
              </a:rPr>
              <a:t>Pasal 26 Undang – Undang Nomor 36 Tahun 2008 mengatur tentang pemotongan atas penghasilan yang bersumber dari Indonesia yang diterima atau diperoleh wajib pajak luar negeri selain bentuk usaha tetap. </a:t>
            </a:r>
          </a:p>
          <a:p>
            <a:pPr algn="ctr">
              <a:lnSpc>
                <a:spcPts val="4340"/>
              </a:lnSpc>
            </a:pPr>
            <a:endParaRPr lang="en-US" sz="2200">
              <a:solidFill>
                <a:srgbClr val="000000"/>
              </a:solidFill>
              <a:latin typeface="Playfair Display Bold"/>
            </a:endParaRPr>
          </a:p>
        </p:txBody>
      </p:sp>
      <p:pic>
        <p:nvPicPr>
          <p:cNvPr id="18" name="Picture 18"/>
          <p:cNvPicPr>
            <a:picLocks noChangeAspect="1"/>
          </p:cNvPicPr>
          <p:nvPr/>
        </p:nvPicPr>
        <p:blipFill>
          <a:blip r:embed="rId12"/>
          <a:srcRect/>
          <a:stretch>
            <a:fillRect/>
          </a:stretch>
        </p:blipFill>
        <p:spPr>
          <a:xfrm>
            <a:off x="121608" y="0"/>
            <a:ext cx="1814185" cy="168873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666" b="7666"/>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459982" y="2102728"/>
            <a:ext cx="6182715" cy="6081543"/>
          </a:xfrm>
          <a:prstGeom prst="rect">
            <a:avLst/>
          </a:prstGeom>
        </p:spPr>
      </p:pic>
      <p:pic>
        <p:nvPicPr>
          <p:cNvPr id="4" name="Picture 4"/>
          <p:cNvPicPr>
            <a:picLocks noChangeAspect="1"/>
          </p:cNvPicPr>
          <p:nvPr/>
        </p:nvPicPr>
        <p:blipFill>
          <a:blip r:embed="rId5"/>
          <a:srcRect/>
          <a:stretch>
            <a:fillRect/>
          </a:stretch>
        </p:blipFill>
        <p:spPr>
          <a:xfrm rot="-522896">
            <a:off x="1159444" y="2062965"/>
            <a:ext cx="10136697" cy="6854941"/>
          </a:xfrm>
          <a:prstGeom prst="rect">
            <a:avLst/>
          </a:prstGeom>
        </p:spPr>
      </p:pic>
      <p:pic>
        <p:nvPicPr>
          <p:cNvPr id="5" name="Picture 5"/>
          <p:cNvPicPr>
            <a:picLocks noChangeAspect="1"/>
          </p:cNvPicPr>
          <p:nvPr/>
        </p:nvPicPr>
        <p:blipFill>
          <a:blip r:embed="rId6"/>
          <a:srcRect/>
          <a:stretch>
            <a:fillRect/>
          </a:stretch>
        </p:blipFill>
        <p:spPr>
          <a:xfrm rot="1133761">
            <a:off x="13639164" y="2809439"/>
            <a:ext cx="3743352" cy="6389791"/>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03926" flipH="1" flipV="1">
            <a:off x="6986530" y="6849238"/>
            <a:ext cx="9540838" cy="2409062"/>
          </a:xfrm>
          <a:prstGeom prst="rect">
            <a:avLst/>
          </a:prstGeom>
        </p:spPr>
      </p:pic>
      <p:pic>
        <p:nvPicPr>
          <p:cNvPr id="7" name="Picture 7"/>
          <p:cNvPicPr>
            <a:picLocks noChangeAspect="1"/>
          </p:cNvPicPr>
          <p:nvPr/>
        </p:nvPicPr>
        <p:blipFill>
          <a:blip r:embed="rId9"/>
          <a:srcRect/>
          <a:stretch>
            <a:fillRect/>
          </a:stretch>
        </p:blipFill>
        <p:spPr>
          <a:xfrm rot="-151323">
            <a:off x="9264413" y="598707"/>
            <a:ext cx="1850081" cy="2353044"/>
          </a:xfrm>
          <a:prstGeom prst="rect">
            <a:avLst/>
          </a:prstGeom>
        </p:spPr>
      </p:pic>
      <p:sp>
        <p:nvSpPr>
          <p:cNvPr id="8" name="TextBox 8"/>
          <p:cNvSpPr txBox="1"/>
          <p:nvPr/>
        </p:nvSpPr>
        <p:spPr>
          <a:xfrm rot="303926">
            <a:off x="7543237" y="7304887"/>
            <a:ext cx="8460698" cy="1120666"/>
          </a:xfrm>
          <a:prstGeom prst="rect">
            <a:avLst/>
          </a:prstGeom>
        </p:spPr>
        <p:txBody>
          <a:bodyPr lIns="0" tIns="0" rIns="0" bIns="0" rtlCol="0" anchor="t">
            <a:spAutoFit/>
          </a:bodyPr>
          <a:lstStyle/>
          <a:p>
            <a:pPr algn="ctr">
              <a:lnSpc>
                <a:spcPts val="9100"/>
              </a:lnSpc>
            </a:pPr>
            <a:r>
              <a:rPr lang="en-US" sz="6500">
                <a:solidFill>
                  <a:srgbClr val="3C3333"/>
                </a:solidFill>
                <a:latin typeface="Dream Avenue"/>
              </a:rPr>
              <a:t>Pemotong PPH Pasal 21</a:t>
            </a:r>
          </a:p>
        </p:txBody>
      </p:sp>
      <p:sp>
        <p:nvSpPr>
          <p:cNvPr id="9" name="TextBox 9"/>
          <p:cNvSpPr txBox="1"/>
          <p:nvPr/>
        </p:nvSpPr>
        <p:spPr>
          <a:xfrm rot="-555593">
            <a:off x="1984706" y="2599125"/>
            <a:ext cx="8983707" cy="5350510"/>
          </a:xfrm>
          <a:prstGeom prst="rect">
            <a:avLst/>
          </a:prstGeom>
        </p:spPr>
        <p:txBody>
          <a:bodyPr lIns="0" tIns="0" rIns="0" bIns="0" rtlCol="0" anchor="t">
            <a:spAutoFit/>
          </a:bodyPr>
          <a:lstStyle/>
          <a:p>
            <a:pPr>
              <a:lnSpc>
                <a:spcPts val="3780"/>
              </a:lnSpc>
            </a:pPr>
            <a:r>
              <a:rPr lang="en-US" sz="2700">
                <a:solidFill>
                  <a:srgbClr val="3C3333"/>
                </a:solidFill>
                <a:latin typeface="Playfair Display Bold"/>
              </a:rPr>
              <a:t>·Pemberi kerja</a:t>
            </a:r>
          </a:p>
          <a:p>
            <a:pPr>
              <a:lnSpc>
                <a:spcPts val="3780"/>
              </a:lnSpc>
            </a:pPr>
            <a:r>
              <a:rPr lang="en-US" sz="2700">
                <a:solidFill>
                  <a:srgbClr val="3C3333"/>
                </a:solidFill>
                <a:latin typeface="Playfair Display Bold"/>
              </a:rPr>
              <a:t>·Bendahara atau pemegang kaspemerintah</a:t>
            </a:r>
          </a:p>
          <a:p>
            <a:pPr>
              <a:lnSpc>
                <a:spcPts val="3780"/>
              </a:lnSpc>
            </a:pPr>
            <a:r>
              <a:rPr lang="en-US" sz="2700">
                <a:solidFill>
                  <a:srgbClr val="3C3333"/>
                </a:solidFill>
                <a:latin typeface="Playfair Display Bold"/>
              </a:rPr>
              <a:t>·Dana pensiun,badan penyelenggara JaminanSosial Tenaga Kerjadan badan - badan lain</a:t>
            </a:r>
          </a:p>
          <a:p>
            <a:pPr>
              <a:lnSpc>
                <a:spcPts val="3780"/>
              </a:lnSpc>
            </a:pPr>
            <a:r>
              <a:rPr lang="en-US" sz="2700">
                <a:solidFill>
                  <a:srgbClr val="3C3333"/>
                </a:solidFill>
                <a:latin typeface="Playfair Display Bold"/>
              </a:rPr>
              <a:t>·Orang pribadiyang melakukan kegiatanusaha atau pekerjaanbebas serta badanyang melakukan pembayaransehubungan dengan penyerahan jasa</a:t>
            </a:r>
          </a:p>
          <a:p>
            <a:pPr>
              <a:lnSpc>
                <a:spcPts val="3780"/>
              </a:lnSpc>
            </a:pPr>
            <a:r>
              <a:rPr lang="en-US" sz="2700">
                <a:solidFill>
                  <a:srgbClr val="3C3333"/>
                </a:solidFill>
                <a:latin typeface="Playfair Display Bold"/>
              </a:rPr>
              <a:t>·Penyelenggara kegiatan,termasuk badan pemerintah,organisasi yang bersifatnasional dan internasional</a:t>
            </a:r>
          </a:p>
          <a:p>
            <a:pPr algn="ctr">
              <a:lnSpc>
                <a:spcPts val="4899"/>
              </a:lnSpc>
            </a:pPr>
            <a:endParaRPr lang="en-US" sz="2700">
              <a:solidFill>
                <a:srgbClr val="3C3333"/>
              </a:solidFill>
              <a:latin typeface="Playfair Display Bold"/>
            </a:endParaRPr>
          </a:p>
        </p:txBody>
      </p:sp>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464876">
            <a:off x="9821484" y="6328498"/>
            <a:ext cx="2687771" cy="806331"/>
          </a:xfrm>
          <a:prstGeom prst="rect">
            <a:avLst/>
          </a:prstGeom>
        </p:spPr>
      </p:pic>
      <p:pic>
        <p:nvPicPr>
          <p:cNvPr id="11" name="Picture 11"/>
          <p:cNvPicPr>
            <a:picLocks noChangeAspect="1"/>
          </p:cNvPicPr>
          <p:nvPr/>
        </p:nvPicPr>
        <p:blipFill>
          <a:blip r:embed="rId12"/>
          <a:srcRect/>
          <a:stretch>
            <a:fillRect/>
          </a:stretch>
        </p:blipFill>
        <p:spPr>
          <a:xfrm>
            <a:off x="121608" y="184332"/>
            <a:ext cx="1814185" cy="168873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5254523" y="1569539"/>
            <a:ext cx="10136697" cy="6854941"/>
          </a:xfrm>
          <a:prstGeom prst="rect">
            <a:avLst/>
          </a:prstGeom>
        </p:spPr>
      </p:pic>
      <p:pic>
        <p:nvPicPr>
          <p:cNvPr id="4" name="Picture 4"/>
          <p:cNvPicPr>
            <a:picLocks noChangeAspect="1"/>
          </p:cNvPicPr>
          <p:nvPr/>
        </p:nvPicPr>
        <p:blipFill>
          <a:blip r:embed="rId4"/>
          <a:srcRect/>
          <a:stretch>
            <a:fillRect/>
          </a:stretch>
        </p:blipFill>
        <p:spPr>
          <a:xfrm rot="-651392">
            <a:off x="3957113" y="560431"/>
            <a:ext cx="3398692" cy="5984491"/>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flipV="1">
            <a:off x="8747162" y="7028931"/>
            <a:ext cx="9540838" cy="240906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172432" y="4997009"/>
            <a:ext cx="4114800" cy="4114800"/>
          </a:xfrm>
          <a:prstGeom prst="rect">
            <a:avLst/>
          </a:prstGeom>
        </p:spPr>
      </p:pic>
      <p:sp>
        <p:nvSpPr>
          <p:cNvPr id="7" name="TextBox 7"/>
          <p:cNvSpPr txBox="1"/>
          <p:nvPr/>
        </p:nvSpPr>
        <p:spPr>
          <a:xfrm>
            <a:off x="9287232" y="7483847"/>
            <a:ext cx="8460698" cy="1087712"/>
          </a:xfrm>
          <a:prstGeom prst="rect">
            <a:avLst/>
          </a:prstGeom>
        </p:spPr>
        <p:txBody>
          <a:bodyPr lIns="0" tIns="0" rIns="0" bIns="0" rtlCol="0" anchor="t">
            <a:spAutoFit/>
          </a:bodyPr>
          <a:lstStyle/>
          <a:p>
            <a:pPr algn="ctr">
              <a:lnSpc>
                <a:spcPts val="8820"/>
              </a:lnSpc>
            </a:pPr>
            <a:r>
              <a:rPr lang="en-US" sz="6300">
                <a:solidFill>
                  <a:srgbClr val="FFFFFF"/>
                </a:solidFill>
                <a:latin typeface="Dream Avenue"/>
              </a:rPr>
              <a:t>Pemotong PPH Pasal 26</a:t>
            </a:r>
          </a:p>
        </p:txBody>
      </p:sp>
      <p:sp>
        <p:nvSpPr>
          <p:cNvPr id="8" name="TextBox 8"/>
          <p:cNvSpPr txBox="1"/>
          <p:nvPr/>
        </p:nvSpPr>
        <p:spPr>
          <a:xfrm>
            <a:off x="7888981" y="3048000"/>
            <a:ext cx="6624838" cy="3105626"/>
          </a:xfrm>
          <a:prstGeom prst="rect">
            <a:avLst/>
          </a:prstGeom>
        </p:spPr>
        <p:txBody>
          <a:bodyPr lIns="0" tIns="0" rIns="0" bIns="0" rtlCol="0" anchor="t">
            <a:spAutoFit/>
          </a:bodyPr>
          <a:lstStyle/>
          <a:p>
            <a:pPr>
              <a:lnSpc>
                <a:spcPts val="3080"/>
              </a:lnSpc>
            </a:pPr>
            <a:r>
              <a:rPr lang="en-US" sz="2200">
                <a:solidFill>
                  <a:srgbClr val="3C3333"/>
                </a:solidFill>
                <a:latin typeface="Playfair Display Bold"/>
              </a:rPr>
              <a:t>1. Badan pemerintah.</a:t>
            </a:r>
          </a:p>
          <a:p>
            <a:pPr>
              <a:lnSpc>
                <a:spcPts val="3080"/>
              </a:lnSpc>
            </a:pPr>
            <a:r>
              <a:rPr lang="en-US" sz="2200">
                <a:solidFill>
                  <a:srgbClr val="3C3333"/>
                </a:solidFill>
                <a:latin typeface="Playfair Display Bold"/>
              </a:rPr>
              <a:t>2. Subjek pajak dalam negeri.</a:t>
            </a:r>
          </a:p>
          <a:p>
            <a:pPr>
              <a:lnSpc>
                <a:spcPts val="3080"/>
              </a:lnSpc>
            </a:pPr>
            <a:r>
              <a:rPr lang="en-US" sz="2200">
                <a:solidFill>
                  <a:srgbClr val="3C3333"/>
                </a:solidFill>
                <a:latin typeface="Playfair Display Bold"/>
              </a:rPr>
              <a:t>3. Penyelenggara kegiatan.</a:t>
            </a:r>
          </a:p>
          <a:p>
            <a:pPr>
              <a:lnSpc>
                <a:spcPts val="3080"/>
              </a:lnSpc>
            </a:pPr>
            <a:r>
              <a:rPr lang="en-US" sz="2200">
                <a:solidFill>
                  <a:srgbClr val="3C3333"/>
                </a:solidFill>
                <a:latin typeface="Playfair Display Bold"/>
              </a:rPr>
              <a:t>4. BUT.</a:t>
            </a:r>
          </a:p>
          <a:p>
            <a:pPr>
              <a:lnSpc>
                <a:spcPts val="3080"/>
              </a:lnSpc>
            </a:pPr>
            <a:r>
              <a:rPr lang="en-US" sz="2200">
                <a:solidFill>
                  <a:srgbClr val="3C3333"/>
                </a:solidFill>
                <a:latin typeface="Playfair Display Bold"/>
              </a:rPr>
              <a:t>5. Perwakilan perusahaan luar negeri lainnya yang melakukan pembayaran kepada Wajib Pajak luar negeri selain bentuk usaha tetap.</a:t>
            </a:r>
          </a:p>
          <a:p>
            <a:pPr algn="ctr">
              <a:lnSpc>
                <a:spcPts val="3080"/>
              </a:lnSpc>
            </a:pPr>
            <a:endParaRPr lang="en-US" sz="2200">
              <a:solidFill>
                <a:srgbClr val="3C3333"/>
              </a:solidFill>
              <a:latin typeface="Playfair Display Bold"/>
            </a:endParaRPr>
          </a:p>
        </p:txBody>
      </p:sp>
      <p:pic>
        <p:nvPicPr>
          <p:cNvPr id="9" name="Picture 9"/>
          <p:cNvPicPr>
            <a:picLocks noChangeAspect="1"/>
          </p:cNvPicPr>
          <p:nvPr/>
        </p:nvPicPr>
        <p:blipFill>
          <a:blip r:embed="rId9"/>
          <a:srcRect/>
          <a:stretch>
            <a:fillRect/>
          </a:stretch>
        </p:blipFill>
        <p:spPr>
          <a:xfrm>
            <a:off x="121608" y="184332"/>
            <a:ext cx="1814185" cy="168873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666" b="766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176624">
            <a:off x="1656243" y="1849911"/>
            <a:ext cx="9523231" cy="68686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401456">
            <a:off x="13989809" y="2325789"/>
            <a:ext cx="4138900" cy="6060622"/>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13196" flipH="1" flipV="1">
            <a:off x="8371466" y="7065809"/>
            <a:ext cx="8510443" cy="2148887"/>
          </a:xfrm>
          <a:prstGeom prst="rect">
            <a:avLst/>
          </a:prstGeom>
        </p:spPr>
      </p:pic>
      <p:pic>
        <p:nvPicPr>
          <p:cNvPr id="6" name="Picture 6"/>
          <p:cNvPicPr>
            <a:picLocks noChangeAspect="1"/>
          </p:cNvPicPr>
          <p:nvPr/>
        </p:nvPicPr>
        <p:blipFill>
          <a:blip r:embed="rId8"/>
          <a:srcRect/>
          <a:stretch>
            <a:fillRect/>
          </a:stretch>
        </p:blipFill>
        <p:spPr>
          <a:xfrm rot="-1094302">
            <a:off x="-124438" y="3528753"/>
            <a:ext cx="5109553" cy="7669122"/>
          </a:xfrm>
          <a:prstGeom prst="rect">
            <a:avLst/>
          </a:prstGeom>
        </p:spPr>
      </p:pic>
      <p:pic>
        <p:nvPicPr>
          <p:cNvPr id="7" name="Picture 7"/>
          <p:cNvPicPr>
            <a:picLocks noChangeAspect="1"/>
          </p:cNvPicPr>
          <p:nvPr/>
        </p:nvPicPr>
        <p:blipFill>
          <a:blip r:embed="rId9"/>
          <a:srcRect/>
          <a:stretch>
            <a:fillRect/>
          </a:stretch>
        </p:blipFill>
        <p:spPr>
          <a:xfrm rot="-321860">
            <a:off x="1855670" y="9258300"/>
            <a:ext cx="2289198" cy="675313"/>
          </a:xfrm>
          <a:prstGeom prst="rect">
            <a:avLst/>
          </a:prstGeom>
        </p:spPr>
      </p:pic>
      <p:pic>
        <p:nvPicPr>
          <p:cNvPr id="8" name="Picture 8"/>
          <p:cNvPicPr>
            <a:picLocks noChangeAspect="1"/>
          </p:cNvPicPr>
          <p:nvPr/>
        </p:nvPicPr>
        <p:blipFill>
          <a:blip r:embed="rId10"/>
          <a:srcRect/>
          <a:stretch>
            <a:fillRect/>
          </a:stretch>
        </p:blipFill>
        <p:spPr>
          <a:xfrm rot="320339">
            <a:off x="13250449" y="1113318"/>
            <a:ext cx="1844714" cy="555720"/>
          </a:xfrm>
          <a:prstGeom prst="rect">
            <a:avLst/>
          </a:prstGeom>
        </p:spPr>
      </p:pic>
      <p:pic>
        <p:nvPicPr>
          <p:cNvPr id="9" name="Picture 9"/>
          <p:cNvPicPr>
            <a:picLocks noChangeAspect="1"/>
          </p:cNvPicPr>
          <p:nvPr/>
        </p:nvPicPr>
        <p:blipFill>
          <a:blip r:embed="rId11"/>
          <a:srcRect/>
          <a:stretch>
            <a:fillRect/>
          </a:stretch>
        </p:blipFill>
        <p:spPr>
          <a:xfrm rot="-163852">
            <a:off x="5462626" y="1655092"/>
            <a:ext cx="1910463" cy="576323"/>
          </a:xfrm>
          <a:prstGeom prst="rect">
            <a:avLst/>
          </a:prstGeom>
        </p:spPr>
      </p:pic>
      <p:pic>
        <p:nvPicPr>
          <p:cNvPr id="10" name="Picture 10"/>
          <p:cNvPicPr>
            <a:picLocks noChangeAspect="1"/>
          </p:cNvPicPr>
          <p:nvPr/>
        </p:nvPicPr>
        <p:blipFill>
          <a:blip r:embed="rId11"/>
          <a:srcRect/>
          <a:stretch>
            <a:fillRect/>
          </a:stretch>
        </p:blipFill>
        <p:spPr>
          <a:xfrm rot="510870">
            <a:off x="14763691" y="6851828"/>
            <a:ext cx="1910463" cy="576323"/>
          </a:xfrm>
          <a:prstGeom prst="rect">
            <a:avLst/>
          </a:prstGeom>
        </p:spPr>
      </p:pic>
      <p:pic>
        <p:nvPicPr>
          <p:cNvPr id="11" name="Picture 11"/>
          <p:cNvPicPr>
            <a:picLocks noChangeAspect="1"/>
          </p:cNvPicPr>
          <p:nvPr/>
        </p:nvPicPr>
        <p:blipFill>
          <a:blip r:embed="rId12"/>
          <a:srcRect/>
          <a:stretch>
            <a:fillRect/>
          </a:stretch>
        </p:blipFill>
        <p:spPr>
          <a:xfrm>
            <a:off x="2654511" y="2520371"/>
            <a:ext cx="8244642" cy="4842944"/>
          </a:xfrm>
          <a:prstGeom prst="rect">
            <a:avLst/>
          </a:prstGeom>
        </p:spPr>
      </p:pic>
      <p:sp>
        <p:nvSpPr>
          <p:cNvPr id="12" name="TextBox 12"/>
          <p:cNvSpPr txBox="1"/>
          <p:nvPr/>
        </p:nvSpPr>
        <p:spPr>
          <a:xfrm rot="502589">
            <a:off x="9524037" y="7558204"/>
            <a:ext cx="6878492" cy="1384167"/>
          </a:xfrm>
          <a:prstGeom prst="rect">
            <a:avLst/>
          </a:prstGeom>
        </p:spPr>
        <p:txBody>
          <a:bodyPr lIns="0" tIns="0" rIns="0" bIns="0" rtlCol="0" anchor="t">
            <a:spAutoFit/>
          </a:bodyPr>
          <a:lstStyle/>
          <a:p>
            <a:pPr algn="ctr">
              <a:lnSpc>
                <a:spcPts val="5600"/>
              </a:lnSpc>
            </a:pPr>
            <a:r>
              <a:rPr lang="en-US" sz="4000">
                <a:solidFill>
                  <a:srgbClr val="3C3333"/>
                </a:solidFill>
                <a:latin typeface="Playfair Display"/>
              </a:rPr>
              <a:t>ALUR PERPAJAKAN WAJIB PAJAK OBJEK PAJAK</a:t>
            </a:r>
          </a:p>
        </p:txBody>
      </p:sp>
      <p:pic>
        <p:nvPicPr>
          <p:cNvPr id="13" name="Picture 13"/>
          <p:cNvPicPr>
            <a:picLocks noChangeAspect="1"/>
          </p:cNvPicPr>
          <p:nvPr/>
        </p:nvPicPr>
        <p:blipFill>
          <a:blip r:embed="rId13"/>
          <a:srcRect/>
          <a:stretch>
            <a:fillRect/>
          </a:stretch>
        </p:blipFill>
        <p:spPr>
          <a:xfrm>
            <a:off x="121608" y="184332"/>
            <a:ext cx="1814185" cy="168873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23665" b="23665"/>
          <a:stretch>
            <a:fillRect/>
          </a:stretch>
        </p:blipFill>
        <p:spPr>
          <a:xfrm>
            <a:off x="-269629" y="1569539"/>
            <a:ext cx="19246153" cy="6854941"/>
          </a:xfrm>
          <a:prstGeom prst="rect">
            <a:avLst/>
          </a:prstGeom>
        </p:spPr>
      </p:pic>
      <p:pic>
        <p:nvPicPr>
          <p:cNvPr id="4" name="Picture 4"/>
          <p:cNvPicPr>
            <a:picLocks noChangeAspect="1"/>
          </p:cNvPicPr>
          <p:nvPr/>
        </p:nvPicPr>
        <p:blipFill>
          <a:blip r:embed="rId4"/>
          <a:srcRect/>
          <a:stretch>
            <a:fillRect/>
          </a:stretch>
        </p:blipFill>
        <p:spPr>
          <a:xfrm rot="-651392">
            <a:off x="1561876" y="8189670"/>
            <a:ext cx="3398692" cy="5984491"/>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flipV="1">
            <a:off x="8747162" y="7923153"/>
            <a:ext cx="9540838" cy="2409062"/>
          </a:xfrm>
          <a:prstGeom prst="rect">
            <a:avLst/>
          </a:prstGeom>
        </p:spPr>
      </p:pic>
      <p:pic>
        <p:nvPicPr>
          <p:cNvPr id="6" name="Picture 6"/>
          <p:cNvPicPr>
            <a:picLocks noChangeAspect="1"/>
          </p:cNvPicPr>
          <p:nvPr/>
        </p:nvPicPr>
        <p:blipFill>
          <a:blip r:embed="rId4"/>
          <a:srcRect/>
          <a:stretch>
            <a:fillRect/>
          </a:stretch>
        </p:blipFill>
        <p:spPr>
          <a:xfrm rot="-651392">
            <a:off x="3338082" y="8499979"/>
            <a:ext cx="3398692" cy="5984491"/>
          </a:xfrm>
          <a:prstGeom prst="rect">
            <a:avLst/>
          </a:prstGeom>
        </p:spPr>
      </p:pic>
      <p:pic>
        <p:nvPicPr>
          <p:cNvPr id="7" name="Picture 7"/>
          <p:cNvPicPr>
            <a:picLocks noChangeAspect="1"/>
          </p:cNvPicPr>
          <p:nvPr/>
        </p:nvPicPr>
        <p:blipFill>
          <a:blip r:embed="rId4"/>
          <a:srcRect/>
          <a:stretch>
            <a:fillRect/>
          </a:stretch>
        </p:blipFill>
        <p:spPr>
          <a:xfrm rot="-651392">
            <a:off x="263547" y="7294754"/>
            <a:ext cx="3398692" cy="5984491"/>
          </a:xfrm>
          <a:prstGeom prst="rect">
            <a:avLst/>
          </a:prstGeom>
        </p:spPr>
      </p:pic>
      <p:pic>
        <p:nvPicPr>
          <p:cNvPr id="8" name="Picture 8"/>
          <p:cNvPicPr>
            <a:picLocks noChangeAspect="1"/>
          </p:cNvPicPr>
          <p:nvPr/>
        </p:nvPicPr>
        <p:blipFill>
          <a:blip r:embed="rId7"/>
          <a:srcRect t="444" b="444"/>
          <a:stretch>
            <a:fillRect/>
          </a:stretch>
        </p:blipFill>
        <p:spPr>
          <a:xfrm>
            <a:off x="3638830" y="2820644"/>
            <a:ext cx="11109018" cy="4645713"/>
          </a:xfrm>
          <a:prstGeom prst="rect">
            <a:avLst/>
          </a:prstGeom>
        </p:spPr>
      </p:pic>
      <p:sp>
        <p:nvSpPr>
          <p:cNvPr id="9" name="TextBox 9"/>
          <p:cNvSpPr txBox="1"/>
          <p:nvPr/>
        </p:nvSpPr>
        <p:spPr>
          <a:xfrm>
            <a:off x="9353448" y="8470276"/>
            <a:ext cx="8460698" cy="853932"/>
          </a:xfrm>
          <a:prstGeom prst="rect">
            <a:avLst/>
          </a:prstGeom>
        </p:spPr>
        <p:txBody>
          <a:bodyPr lIns="0" tIns="0" rIns="0" bIns="0" rtlCol="0" anchor="t">
            <a:spAutoFit/>
          </a:bodyPr>
          <a:lstStyle/>
          <a:p>
            <a:pPr algn="ctr">
              <a:lnSpc>
                <a:spcPts val="7000"/>
              </a:lnSpc>
            </a:pPr>
            <a:r>
              <a:rPr lang="en-US" sz="5000">
                <a:solidFill>
                  <a:srgbClr val="FFFFFF"/>
                </a:solidFill>
                <a:latin typeface="Playfair Display Bold"/>
              </a:rPr>
              <a:t>Tarif PPH Pasal 21</a:t>
            </a:r>
          </a:p>
        </p:txBody>
      </p:sp>
      <p:pic>
        <p:nvPicPr>
          <p:cNvPr id="10" name="Picture 10"/>
          <p:cNvPicPr>
            <a:picLocks noChangeAspect="1"/>
          </p:cNvPicPr>
          <p:nvPr/>
        </p:nvPicPr>
        <p:blipFill>
          <a:blip r:embed="rId8"/>
          <a:srcRect/>
          <a:stretch>
            <a:fillRect/>
          </a:stretch>
        </p:blipFill>
        <p:spPr>
          <a:xfrm>
            <a:off x="121608" y="184332"/>
            <a:ext cx="1814185" cy="168873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Kustom</PresentationFormat>
  <Paragraphs>0</Paragraphs>
  <Slides>17</Slides>
  <Notes>0</Notes>
  <HiddenSlides>0</HiddenSlides>
  <MMClips>0</MMClips>
  <ScaleCrop>false</ScaleCrop>
  <HeadingPairs>
    <vt:vector size="4" baseType="variant">
      <vt:variant>
        <vt:lpstr>Tema</vt:lpstr>
      </vt:variant>
      <vt:variant>
        <vt:i4>1</vt:i4>
      </vt:variant>
      <vt:variant>
        <vt:lpstr>Judul Slide</vt:lpstr>
      </vt:variant>
      <vt:variant>
        <vt:i4>17</vt:i4>
      </vt:variant>
    </vt:vector>
  </HeadingPairs>
  <TitlesOfParts>
    <vt:vector size="18" baseType="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PPH PASAL 21/26</dc:title>
  <cp:revision>2</cp:revision>
  <dcterms:created xsi:type="dcterms:W3CDTF">2006-08-16T00:00:00Z</dcterms:created>
  <dcterms:modified xsi:type="dcterms:W3CDTF">2023-08-06T15:31:17Z</dcterms:modified>
  <dc:identifier>DAFNZrz1OEw</dc:identifier>
</cp:coreProperties>
</file>